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8288000" cy="10287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  <p:extLst>
    <p:ext uri="{EFAFB233-063F-42B5-8137-9DF3F51BA10A}">
      <p15:sldGuideLst xmlns:p15="http://schemas.microsoft.com/office/powerpoint/2012/main">
        <p15:guide id="1" orient="horz" pos="3320" userDrawn="1">
          <p15:clr>
            <a:srgbClr val="A4A3A4"/>
          </p15:clr>
        </p15:guide>
        <p15:guide id="2" pos="568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51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682D"/>
    <a:srgbClr val="F0932B"/>
    <a:srgbClr val="36E0BE"/>
    <a:srgbClr val="22F4CB"/>
    <a:srgbClr val="FFFFFF"/>
    <a:srgbClr val="F0640F"/>
    <a:srgbClr val="6C4DFF"/>
    <a:srgbClr val="ED9B59"/>
    <a:srgbClr val="4A6FE8"/>
    <a:srgbClr val="3385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98"/>
    <p:restoredTop sz="94658"/>
  </p:normalViewPr>
  <p:slideViewPr>
    <p:cSldViewPr showGuides="1">
      <p:cViewPr varScale="1">
        <p:scale>
          <a:sx n="77" d="100"/>
          <a:sy n="77" d="100"/>
        </p:scale>
        <p:origin x="200" y="288"/>
      </p:cViewPr>
      <p:guideLst>
        <p:guide orient="horz" pos="3320"/>
        <p:guide pos="568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23" d="100"/>
          <a:sy n="123" d="100"/>
        </p:scale>
        <p:origin x="-5028" y="-108"/>
      </p:cViewPr>
      <p:guideLst>
        <p:guide orient="horz" pos="2951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0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Shape 10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n-lt"/>
        <a:ea typeface="+mn-ea"/>
        <a:cs typeface="+mn-cs"/>
        <a:sym typeface="Calibri" panose="020F0502020204030204"/>
      </a:defRPr>
    </a:lvl1pPr>
    <a:lvl2pPr indent="228600" defTabSz="457200" latinLnBrk="0">
      <a:defRPr sz="1200">
        <a:latin typeface="+mn-lt"/>
        <a:ea typeface="+mn-ea"/>
        <a:cs typeface="+mn-cs"/>
        <a:sym typeface="Calibri" panose="020F0502020204030204"/>
      </a:defRPr>
    </a:lvl2pPr>
    <a:lvl3pPr indent="457200" defTabSz="457200" latinLnBrk="0">
      <a:defRPr sz="1200">
        <a:latin typeface="+mn-lt"/>
        <a:ea typeface="+mn-ea"/>
        <a:cs typeface="+mn-cs"/>
        <a:sym typeface="Calibri" panose="020F0502020204030204"/>
      </a:defRPr>
    </a:lvl3pPr>
    <a:lvl4pPr indent="685800" defTabSz="457200" latinLnBrk="0">
      <a:defRPr sz="1200">
        <a:latin typeface="+mn-lt"/>
        <a:ea typeface="+mn-ea"/>
        <a:cs typeface="+mn-cs"/>
        <a:sym typeface="Calibri" panose="020F0502020204030204"/>
      </a:defRPr>
    </a:lvl4pPr>
    <a:lvl5pPr indent="914400" defTabSz="457200" latinLnBrk="0">
      <a:defRPr sz="1200">
        <a:latin typeface="+mn-lt"/>
        <a:ea typeface="+mn-ea"/>
        <a:cs typeface="+mn-cs"/>
        <a:sym typeface="Calibri" panose="020F0502020204030204"/>
      </a:defRPr>
    </a:lvl5pPr>
    <a:lvl6pPr indent="1143000" defTabSz="457200" latinLnBrk="0">
      <a:defRPr sz="1200">
        <a:latin typeface="+mn-lt"/>
        <a:ea typeface="+mn-ea"/>
        <a:cs typeface="+mn-cs"/>
        <a:sym typeface="Calibri" panose="020F0502020204030204"/>
      </a:defRPr>
    </a:lvl6pPr>
    <a:lvl7pPr indent="1371600" defTabSz="457200" latinLnBrk="0">
      <a:defRPr sz="1200">
        <a:latin typeface="+mn-lt"/>
        <a:ea typeface="+mn-ea"/>
        <a:cs typeface="+mn-cs"/>
        <a:sym typeface="Calibri" panose="020F0502020204030204"/>
      </a:defRPr>
    </a:lvl7pPr>
    <a:lvl8pPr indent="1600200" defTabSz="457200" latinLnBrk="0">
      <a:defRPr sz="1200">
        <a:latin typeface="+mn-lt"/>
        <a:ea typeface="+mn-ea"/>
        <a:cs typeface="+mn-cs"/>
        <a:sym typeface="Calibri" panose="020F0502020204030204"/>
      </a:defRPr>
    </a:lvl8pPr>
    <a:lvl9pPr indent="1828800" defTabSz="457200" latinLnBrk="0">
      <a:defRPr sz="1200">
        <a:latin typeface="+mn-lt"/>
        <a:ea typeface="+mn-ea"/>
        <a:cs typeface="+mn-cs"/>
        <a:sym typeface="Calibri" panose="020F050202020403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大家好，我是安轲，主要从事 WorkBuddy / CodeBuddy 的客户成功工作。我想从业务使用者这一侧，分享我们怎样借助现有工具和平台，把熟悉的业务问题做成可用工具。
我带了两个例子：Workshop 方案生成器，以及部分售后工作方法的团队复用。前一个讲如何做出并验证工具，后一个讲如何让同事用上已有方法。两者都有明确的适用范围，也都需要业务与研发共同参与。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备注占位符 23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今天分四部分：先讲我自己做出来的 Workshop 方案生成器；再把验证和迭代收成方法；然后讲团队怎么从个人 Skill 走到共享资产；最后说平台能力，以及业务和研发怎么分工。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备注占位符 33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先看第一个案例：一个我作为非研发，从零做出来、并且在真实活动里用起来的 Workshop 方案生成器。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备注占位符 35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先说结论：Vibe Coding 现在已经能解决很多实际业务问题，不只是演示，业务同事完全可以上手。
我的日常工作主要涉及两类任务：一类是客户培训与共创 Workshop，需要排期、分组、确定评分方式和准备材料；另一类是售后工单分析，需要还原背景、跟踪进展、判断下一步并形成报告。
我选的是自己熟悉、能够验收的环节，而不是一开始就建设覆盖所有业务的平台。今天这两个例子分别来自这两类工作。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备注占位符 37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每场 Workshop 的客户需求、行业、人数和时段都会变化，但排期、评分、站点结构和材料格式，有一部分可以沿用。
我先把变化的内容整理成输入项，把能复用的部分写成明确规则。第一版只要求跑通一条流程：输入配置后，能得到彼此一致的活动材料。
这些规则也不是永远不变；当活动方式调整时，再明确修改规则和验收样例。这样，应用的边界就比较清楚。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备注占位符 39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配置明确后，生成器按规则组织活动站点、学员指引、任务卡和主持人场控表。这里的任务卡是既有交付物示例，不是现场实时生成的结果。
我重点看交付物之间的一致性：组数变化时，排期是否跟着更新；评分调整后，相关页面是否同步。
下一页拆开看平台的两类功能：固定规则如何联动，以及行业选题如何生成草稿。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备注占位符 41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这一页只讲 Workshop 平台本身做什么，不讲通用的 Vibe Coding 步骤。
第一类是规则联动：填客户、组数、时段与评分等配置，平台按确定性规则计算排期和评分；改动配置，相关安排同步更新。
第二类是行业选题：输入行业后，由云端 Agent 起草练习选题；这只是内容草稿，发给客户前仍要业务人员审核。
所以平台不是把每件事都交给 Agent：规则由程序执行，开放内容由 Agent 帮忙起草，最终由人确认。做出来以后，还需要验证它在具体业务里是否真的可用。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备注占位符 43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这一页给大家看几张原始文档截图，证明前面说的四步不是事后总结。左上是设计方案里的“手工活清单”：我先让 WorkBuddy 通读一场手工做好的站点，列出每次换客户都要改的地方，这就是要解决的问题。中间是“已确认的关键决策”：平台形态、自动化程度、评分环节这些取舍，都是我拍板的。右下是需求文档里的验收标准：比如组数设为13，满分就必须显示120分。WorkBuddy 写完代码，我就按这些条目去验。客户名称在截图里已打码。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备注占位符 45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做出来只是第一步。接下来讲我怎么判断它“结果能用”，以及怎么在真实业务里持续迭代。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备注占位符 3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这页在原验证五步上做了修订。①定标准不变。②建样例除了高频和边界，还要加两类 Agent 特有的样例：不该用这个能力的请求，看它会不会误用；缺关键条件的请求，看它会不会先补问。③分层测从低到高看：结果对不对、引用的证据是否适用、行为是否合规（该补问时补问、该转人工时转人工），以及同一题多跑几次是否都通过。④改判分离不变。⑤回归时一次只改一处，用同一批样例重跑，变差就回退。记住：触发正确和结果正确是两件事，要分别测。</a:t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备注占位符 5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这里讲的是先切入真实业务、再持续打磨，不是等出错了才开始修。
先选一场自己熟悉、范围可控的 Workshop，把工具带进活动准备和现场使用；和主持人、学员或客户一起看，哪些安排省事，哪些内容不合适、哪里还要人工补位。
然后把这些使用反馈转成下一版可执行的调整，一次先改最影响使用的一两处；在下一场活动再次使用并确认是否更合适。
这样形成循环：进入业务、真实使用、收集反馈、调整再用。只有经过实际使用和验证，才谈扩大复用范围。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备注占位符 7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这一页把前面的做法收成一套通用方法论：嵌得进、验得了、转得动。
嵌得进：很多工具做在流程旁边，演示很好却没人真正用。先嵌进日常主流程，解决一个真实痛点，用实际使用建立信任，再谈更高程度的自动化。
验得了：样例上都对、换真实数据就错，往往是因为没有定义什么叫做对。由业务先定标准、用真实样例验收，改的人和判的人分开。
转得动：只改提示词会让补丁越叠越多。把缺口归到规则、上下文或流程，每次改动可验证、可回退，人工兜底才能沉淀为团队资产。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备注占位符 9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第二个案例从个人走到团队：大家先各自写 Skill，再汇到 SkillHub，再组合成工作台和数字员工。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备注占位符 11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这一页在原版基础上加了一步“资料体检”。工程师发起工单分析后，先不急着要根因：在授权范围内把能读到的工单、告警和客户信息列清楚，标出缺失、冲突和读不出来的资料，缺口交给对应负责人补齐。这一步决定了真实工作量。体检之后，再由相关 Skill 沿多个线索归因，输出带证据的草稿，由工程师复核。先看清输入、再要结论，才能避免漂亮的摘要掩盖输入缺陷。一张工单跑通后，再看同事能否按说明独立复用。</a:t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备注占位符 13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案例二的第一步是个人提效。售后一线工程师先从自己每天重复的活开始：通过 Andon MCP 在授权范围内接入工单、群聊、告警和客户信息，让 AI 看见业务；再把工单总结、客情分析、单产品排障这类高频动作写成 Skill。每个 Skill 先用在自己的工单上，结论附证据，自己验收通过，再考虑给别人用。这一步的产出是一批个人验证过的 Skill。</a:t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备注占位符 15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个人 Skill 多了以后，问题变成别人找不到、用不上。SkillHub 把大家用 Vibe Coding 做出的产物汇到一起，分三类：Skill 是方法和流程；MCP 是数据和工具接入，让 Agent 能连到业务系统；Agent 把多个 Skill 组合起来，面向一类岗位任务。上架时写清负责人、版本和使用权限，同事按权限复用，使用反馈再回到作者手里。我们不拿资产数量证明效果，看的是别人能不能真正复用。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备注占位符 17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有了资产池，还需要一个大家每天都打开的入口。NexTAM 是售后的统一工作台，本身也是用 Vibe Coding 做出来的。工程师在工作台提交工单问题，工作台调用 SkillHub 里的 Skill、MCP 和 Agent，返回证据和分析草稿；关键动作由人确认，可以随时接管。左图是历史工作台局部，已脱敏。对客使用需要另外做产品和研发评审。</a:t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备注占位符 19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工作台跑顺之后，我们正在探索下一步：用这些 AI 资产组装数字员工，灰度替换客户群里原有的机器人。先组装：从 SkillHub 选取需要的 Skill、MCP 和 Agent；再小范围灰度，只在少量客户群上线，原机器人保留、随时能切回；答不了或拿不准就转人工，关键回复先审后发；答错和转人工的样本进入评测集，达标再扩大范围。这仍是进行中的探索，不预设替换比例或效果。</a:t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备注占位符 21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回到团队场景，我归纳三点。第一是接入层：要有统一的 MCP，让大家能快速把 Agent 接到业务系统上，把精力放在开发 Skill 和 Agent 本身。第二是沉淀层：要有 SkillHub 和工作台这样的平台，把散在个人手里的产物沉淀下来，持续优化迭代。第三是运营层：每个资产要有负责人和评测集，按权限灰度放量，使用反馈能回流。接入让大家做得出，平台让资产留得住，运营让能力用得久。</a:t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备注占位符 25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最后回到平台和协作：WorkBuddy 现在能直接产出什么，以及业务和研发各自负责什么。</a:t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备注占位符 27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这一页补充工具本身的能力，这也是我判断它现在能用的原因。
入口在首页的「新建任务」：选「设计」模块，就把界面、交互和文案说清楚，产出可预览、可继续开发的设计稿；选「开发」模块，就把规则、数据和操作流程说清楚，生成可运行的应用；面向微信生态的小程序，也能在同一个入口生成并发布。
换句话说，业务同事不需要先转成研发工程师，从一个新建任务开始就能拿到能上线的东西。
今天这份材料本身，就是这样一步步做出来的。</a:t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备注占位符 29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明确边界后，双方的协作就可以更具体。
业务提供真实场景、规则、正常与异常样例，以及原型和失败反馈，并持续参与验收和效果评估。原型可以帮助澄清需求，但能否直接用于正式系统，需要工程判断。
研发主导工程方案、质量、安全、可靠性，以及发布和长期维护。责任边界、取舍和验收条件由双方共同确定。
我希望形成的不是业务与研发的能力比较，而是更有依据的需求讨论，以及更清楚的共同交付责任。
当验证成果要进入大型业务或对外客户交付时，还需要一个明确的产研承接流程。</a:t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备注占位符 31"/>
          <p:cNvSpPr>
            <a:spLocks noGrp="1"/>
          </p:cNvSpPr>
          <p:nvPr>
            <p:ph type="body"/>
          </p:nvPr>
        </p:nvSpPr>
        <p:spPr>
          <a:xfrm>
            <a:off x="0" y="0"/>
            <a:ext cx="177800" cy="444500"/>
          </a:xfrm>
        </p:spPr>
        <p:txBody>
          <a:bodyPr/>
          <a:lstStyle/>
          <a:p>
            <a:r>
              <a:rPr lang="en-US"/>
              <a:t>回到今天的两个案例：我们做成的是一些具体工具，以及部分售后工作方法的复用。Vibe Coding 让业务人员更快表达需求、验证想法、沉淀规则。
但当这些成果进入大型业务或对外客户交付时，需要由产品和研发团队承接，评估工程方案、质量和维护责任，并完成上线验收。业务不能把原型直接当成正式交付，也不会在移交后退出，而是继续参与验收和效果反馈。
所以我的结论是：用 Vibe Coding 加速验证，让产研承接正式交付，共同保障长期使用效果。谢谢大家。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9" descr="Y:/2026/9月-WorkBuudy开发者沙龙全国行-总表-泽敏-ing/1025-WorkBuudy开发者沙龙-广州站-泽敏-华南区/0-LOGO刷新/【广州站】WB开发者沙龙-KV-2.jpg【广州站】WB开发者沙龙-KV-2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635" y="47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ustom Layou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9" descr="Y:/2026/9月-WorkBuudy开发者沙龙全国行-总表-泽敏-ing/1025-WorkBuudy开发者沙龙-广州站-泽敏-华南区/0-LOGO刷新/PPT/1.jpg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635" y="47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8" descr="Y:/2026/9月-WorkBuudy开发者沙龙全国行-总表-泽敏-ing/1025-WorkBuudy开发者沙龙-广州站-泽敏-华南区/0-LOGO刷新/PPT/3.jpg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" descr="Y:/2026/9月-WorkBuudy开发者沙龙全国行-总表-泽敏-ing/1025-WorkBuudy开发者沙龙-广州站-泽敏-华南区/0-LOGO刷新/PPT/4.jpg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8" descr="Y:/2026/9月-WorkBuudy开发者沙龙全国行-总表-泽敏-ing/1025-WorkBuudy开发者沙龙-广州站-泽敏-华南区/0-LOGO刷新/PPT/2.jpg2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" descr="Y:/2026/9月-WorkBuudy开发者沙龙全国行-总表-泽敏-ing/1025-WorkBuudy开发者沙龙-广州站-泽敏-华南区/0-LOGO刷新/PPT/5.jpg5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9" descr="Y:/2026/9月-WorkBuudy开发者沙龙全国行-总表-泽敏-ing/1025-WorkBuudy开发者沙龙-广州站-泽敏-华南区/0-LOGO刷新/PPT/1.jpg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635" y="47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文本"/>
          <p:cNvSpPr txBox="1">
            <a:spLocks noGrp="1"/>
          </p:cNvSpPr>
          <p:nvPr>
            <p:ph type="title"/>
          </p:nvPr>
        </p:nvSpPr>
        <p:spPr>
          <a:xfrm>
            <a:off x="1257300" y="548194"/>
            <a:ext cx="15773400" cy="199018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 anchor="ctr">
            <a:normAutofit/>
          </a:bodyPr>
          <a:lstStyle/>
          <a:p>
            <a:r>
              <a:t>标题文本</a:t>
            </a:r>
          </a:p>
        </p:txBody>
      </p:sp>
      <p:sp>
        <p:nvSpPr>
          <p:cNvPr id="3" name="正文级别 1…"/>
          <p:cNvSpPr txBox="1">
            <a:spLocks noGrp="1"/>
          </p:cNvSpPr>
          <p:nvPr>
            <p:ph type="body" idx="1"/>
          </p:nvPr>
        </p:nvSpPr>
        <p:spPr>
          <a:xfrm>
            <a:off x="1257300" y="2740973"/>
            <a:ext cx="15773400" cy="653305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normAutofit/>
          </a:bodyPr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4" name="幻灯片编号"/>
          <p:cNvSpPr txBox="1">
            <a:spLocks noGrp="1"/>
          </p:cNvSpPr>
          <p:nvPr>
            <p:ph type="sldNum" sz="quarter" idx="2"/>
          </p:nvPr>
        </p:nvSpPr>
        <p:spPr>
          <a:xfrm>
            <a:off x="16686802" y="9638383"/>
            <a:ext cx="343900" cy="3581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800">
                <a:solidFill>
                  <a:srgbClr val="FFFFFF"/>
                </a:solidFill>
                <a:latin typeface="+mn-lt"/>
                <a:ea typeface="+mn-ea"/>
                <a:cs typeface="+mn-cs"/>
                <a:sym typeface="Calibri" panose="020F0502020204030204"/>
              </a:defRPr>
            </a:lvl1pPr>
          </a:lstStyle>
          <a:p>
            <a:fld id="{86CB4B4D-7CA3-9044-876B-883B54F8677D}" type="slidenum">
              <a:r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ransition spd="med"/>
  <p:txStyles>
    <p:titleStyle>
      <a:lvl1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1pPr>
      <a:lvl2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2pPr>
      <a:lvl3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3pPr>
      <a:lvl4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4pPr>
      <a:lvl5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5pPr>
      <a:lvl6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6pPr>
      <a:lvl7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7pPr>
      <a:lvl8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8pPr>
      <a:lvl9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Calibri Light" panose="020F0302020204030204"/>
          <a:ea typeface="Calibri Light" panose="020F0302020204030204"/>
          <a:cs typeface="Calibri Light" panose="020F0302020204030204"/>
          <a:sym typeface="Calibri Light" panose="020F0302020204030204"/>
        </a:defRPr>
      </a:lvl9pPr>
    </p:titleStyle>
    <p:bodyStyle>
      <a:lvl1pPr marL="342900" marR="0" indent="-3429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1pPr>
      <a:lvl2pPr marL="1085850" marR="0" indent="-40005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2pPr>
      <a:lvl3pPr marL="1851660" marR="0" indent="-48006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3pPr>
      <a:lvl4pPr marL="25908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4pPr>
      <a:lvl5pPr marL="32766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5pPr>
      <a:lvl6pPr marL="39624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6pPr>
      <a:lvl7pPr marL="46482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7pPr>
      <a:lvl8pPr marL="53340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8pPr>
      <a:lvl9pPr marL="60198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Calibri" panose="020F0502020204030204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/>
          <p:cNvSpPr txBox="1">
            <a:spLocks noChangeArrowheads="1"/>
          </p:cNvSpPr>
          <p:nvPr/>
        </p:nvSpPr>
        <p:spPr bwMode="auto">
          <a:xfrm flipH="1">
            <a:off x="1079500" y="1778000"/>
            <a:ext cx="12446000" cy="2667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zh-CN" altLang="en-US" sz="6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TTTGB Medium" panose="020C06030202040F0204" charset="-122"/>
              </a:rPr>
              <a:t>非研发背景的
Vibe Coding 实践</a:t>
            </a: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 flipH="1">
            <a:off x="1079500" y="4648200"/>
            <a:ext cx="11430000" cy="1016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zh-CN" altLang="en-US" sz="3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TTTGB Medium" panose="020C06030202040F0204" charset="-122"/>
              </a:rPr>
              <a:t>上手不难：把业务问题做成可用工具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 flipH="1">
            <a:off x="1079500" y="6248400"/>
            <a:ext cx="9144000" cy="584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1"/>
              </a:spcBef>
              <a:spcAft>
                <a:spcPct val="1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zh-CN" altLang="en-US" sz="2100" b="1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微软雅黑" panose="020B0503020204020204" pitchFamily="34" charset="-122"/>
              </a:rPr>
              <a:t>主讲人：安轲 Alan　·　客户成功 · 业务实践分享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Box 3"/>
          <p:cNvSpPr txBox="1"/>
          <p:nvPr/>
        </p:nvSpPr>
        <p:spPr>
          <a:xfrm>
            <a:off x="8429620" y="3357550"/>
            <a:ext cx="5340840" cy="128246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lnSpc>
                <a:spcPct val="125000"/>
              </a:lnSpc>
              <a:defRPr sz="72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en-US" dirty="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</a:rPr>
              <a:t>安轲</a:t>
            </a:r>
            <a:endParaRPr dirty="0">
              <a:solidFill>
                <a:srgbClr val="22F4CB"/>
              </a:solidFill>
              <a:latin typeface="腾讯体 W7" panose="020C08030202040F0204" charset="-122"/>
              <a:ea typeface="腾讯体 W7" panose="020C08030202040F0204" charset="-122"/>
            </a:endParaRPr>
          </a:p>
        </p:txBody>
      </p:sp>
      <p:sp>
        <p:nvSpPr>
          <p:cNvPr id="118" name="TextBox 3"/>
          <p:cNvSpPr txBox="1"/>
          <p:nvPr/>
        </p:nvSpPr>
        <p:spPr>
          <a:xfrm>
            <a:off x="8429619" y="4838286"/>
            <a:ext cx="6743704" cy="56772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lnSpc>
                <a:spcPct val="125000"/>
              </a:lnSpc>
              <a:defRPr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sz="3200" dirty="0" err="1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腾讯</a:t>
            </a:r>
            <a:r>
              <a:rPr lang="zh-CN" altLang="en-US" sz="3200" dirty="0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 </a:t>
            </a:r>
            <a:r>
              <a:rPr lang="en-US" altLang="zh-CN" sz="3200" dirty="0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FDE</a:t>
            </a:r>
            <a:r>
              <a:rPr lang="zh-CN" altLang="en-US" sz="3200" dirty="0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 专家</a:t>
            </a:r>
            <a:endParaRPr sz="3200" dirty="0">
              <a:solidFill>
                <a:srgbClr val="FFFFFF"/>
              </a:solidFill>
              <a:latin typeface="腾讯体 W3" panose="020C04030202040F0204" charset="-122"/>
              <a:ea typeface="腾讯体 W3" panose="020C04030202040F0204" charset="-122"/>
              <a:cs typeface="腾讯体 W3" panose="020C04030202040F0204" charset="-122"/>
            </a:endParaRPr>
          </a:p>
        </p:txBody>
      </p:sp>
      <p:sp>
        <p:nvSpPr>
          <p:cNvPr id="123" name="文本框 12"/>
          <p:cNvSpPr txBox="1"/>
          <p:nvPr/>
        </p:nvSpPr>
        <p:spPr>
          <a:xfrm>
            <a:off x="1152090" y="391127"/>
            <a:ext cx="4160925" cy="582295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pc="300" dirty="0">
                <a:solidFill>
                  <a:srgbClr val="FFFFFF"/>
                </a:solidFill>
                <a:latin typeface="腾讯体 W7" panose="020C08030202040F0204" charset="-122"/>
                <a:ea typeface="腾讯体 W7" panose="020C08030202040F0204" charset="-122"/>
              </a:rPr>
              <a:t>自我介绍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646A9115-C2D4-736A-8CFD-577EDA2BA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9464" y="3185867"/>
            <a:ext cx="3213100" cy="29083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矩形 29"/>
          <p:cNvSpPr txBox="1"/>
          <p:nvPr/>
        </p:nvSpPr>
        <p:spPr>
          <a:xfrm>
            <a:off x="1206500" y="4876800"/>
            <a:ext cx="4064000" cy="508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>
              <a:lnSpc>
                <a:spcPct val="130000"/>
              </a:lnSpc>
              <a:defRPr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sz="1900" b="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案例一：Workshop 方案生成器</a:t>
            </a:r>
          </a:p>
        </p:txBody>
      </p:sp>
      <p:sp>
        <p:nvSpPr>
          <p:cNvPr id="191" name="借助人工智能与大数据  更安全的互联网营销"/>
          <p:cNvSpPr txBox="1"/>
          <p:nvPr/>
        </p:nvSpPr>
        <p:spPr>
          <a:xfrm>
            <a:off x="2152650" y="5486400"/>
            <a:ext cx="2171699" cy="889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5580" tIns="25580" rIns="25580" bIns="25580" numCol="1" anchor="t">
            <a:spAutoFit/>
          </a:bodyPr>
          <a:lstStyle>
            <a:lvl1pPr>
              <a:lnSpc>
                <a:spcPct val="150000"/>
              </a:lnSpc>
              <a:defRPr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1500">
                <a:solidFill>
                  <a:srgbClr val="D8C9C4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从输入拆解到交付物，
再讲我怎么把它做出来</a:t>
            </a:r>
          </a:p>
        </p:txBody>
      </p:sp>
      <p:sp>
        <p:nvSpPr>
          <p:cNvPr id="192" name="矩形 29"/>
          <p:cNvSpPr txBox="1"/>
          <p:nvPr/>
        </p:nvSpPr>
        <p:spPr>
          <a:xfrm>
            <a:off x="5168900" y="4876800"/>
            <a:ext cx="4064000" cy="508000"/>
          </a:xfrm>
          <a:prstGeom prst="rect">
            <a:avLst/>
          </a:prstGeom>
          <a:ln w="12700">
            <a:miter lim="400000"/>
          </a:ln>
        </p:spPr>
        <p:txBody>
          <a:bodyPr lIns="28424" tIns="28424" rIns="28424" bIns="28424">
            <a:spAutoFit/>
          </a:bodyPr>
          <a:lstStyle>
            <a:lvl1pPr>
              <a:lnSpc>
                <a:spcPct val="130000"/>
              </a:lnSpc>
              <a:defRPr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sz="1900" b="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方法论：验证与迭代</a:t>
            </a:r>
          </a:p>
        </p:txBody>
      </p:sp>
      <p:sp>
        <p:nvSpPr>
          <p:cNvPr id="193" name="借助人工智能与大数据  更安全的互联网营销"/>
          <p:cNvSpPr txBox="1"/>
          <p:nvPr/>
        </p:nvSpPr>
        <p:spPr>
          <a:xfrm>
            <a:off x="5920740" y="5486400"/>
            <a:ext cx="2560319" cy="889000"/>
          </a:xfrm>
          <a:prstGeom prst="rect">
            <a:avLst/>
          </a:prstGeom>
          <a:ln w="12700">
            <a:miter lim="400000"/>
          </a:ln>
        </p:spPr>
        <p:txBody>
          <a:bodyPr wrap="square" lIns="25580" tIns="25580" rIns="25580" bIns="25580">
            <a:spAutoFit/>
          </a:bodyPr>
          <a:lstStyle>
            <a:lvl1pPr>
              <a:lnSpc>
                <a:spcPct val="150000"/>
              </a:lnSpc>
              <a:defRPr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1500">
                <a:solidFill>
                  <a:srgbClr val="D8C9C4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先定标准、再进业务迭代，
最后收成三个方向</a:t>
            </a:r>
          </a:p>
        </p:txBody>
      </p:sp>
      <p:sp>
        <p:nvSpPr>
          <p:cNvPr id="194" name="矩形 29"/>
          <p:cNvSpPr txBox="1"/>
          <p:nvPr/>
        </p:nvSpPr>
        <p:spPr>
          <a:xfrm>
            <a:off x="6181345" y="3021190"/>
            <a:ext cx="2044241" cy="1256030"/>
          </a:xfrm>
          <a:prstGeom prst="rect">
            <a:avLst/>
          </a:prstGeom>
          <a:ln w="12700">
            <a:miter lim="400000"/>
          </a:ln>
        </p:spPr>
        <p:txBody>
          <a:bodyPr lIns="28424" tIns="28424" rIns="28424" bIns="28424">
            <a:spAutoFit/>
          </a:bodyPr>
          <a:lstStyle>
            <a:lvl1pPr algn="ctr">
              <a:lnSpc>
                <a:spcPct val="130000"/>
              </a:lnSpc>
              <a:defRPr sz="6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</a:rPr>
              <a:t>02</a:t>
            </a:r>
          </a:p>
        </p:txBody>
      </p:sp>
      <p:sp>
        <p:nvSpPr>
          <p:cNvPr id="195" name="矩形 29"/>
          <p:cNvSpPr txBox="1"/>
          <p:nvPr/>
        </p:nvSpPr>
        <p:spPr>
          <a:xfrm>
            <a:off x="9182100" y="4876800"/>
            <a:ext cx="4064000" cy="508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>
              <a:lnSpc>
                <a:spcPct val="130000"/>
              </a:lnSpc>
              <a:defRPr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sz="1900" b="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  <a:sym typeface="+mn-ea"/>
              </a:rPr>
              <a:t>案例二：从个人 Skill 到团队资产</a:t>
            </a:r>
          </a:p>
        </p:txBody>
      </p:sp>
      <p:sp>
        <p:nvSpPr>
          <p:cNvPr id="196" name="借助人工智能与大数据  更安全的互联网营销"/>
          <p:cNvSpPr txBox="1"/>
          <p:nvPr/>
        </p:nvSpPr>
        <p:spPr>
          <a:xfrm>
            <a:off x="9901555" y="5486400"/>
            <a:ext cx="2625089" cy="889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5580" tIns="25580" rIns="25580" bIns="25580" numCol="1" anchor="t">
            <a:spAutoFit/>
          </a:bodyPr>
          <a:lstStyle>
            <a:lvl1pPr>
              <a:lnSpc>
                <a:spcPct val="150000"/>
              </a:lnSpc>
              <a:defRPr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1500">
                <a:solidFill>
                  <a:srgbClr val="D8C9C4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个人 Skill → SkillHub
→ NexTAM → 数字员工</a:t>
            </a:r>
          </a:p>
        </p:txBody>
      </p:sp>
      <p:sp>
        <p:nvSpPr>
          <p:cNvPr id="197" name="矩形 29"/>
          <p:cNvSpPr txBox="1"/>
          <p:nvPr/>
        </p:nvSpPr>
        <p:spPr>
          <a:xfrm>
            <a:off x="10197963" y="3021190"/>
            <a:ext cx="2044243" cy="125603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 algn="ctr">
              <a:lnSpc>
                <a:spcPct val="130000"/>
              </a:lnSpc>
              <a:defRPr sz="6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</a:rPr>
              <a:t>03</a:t>
            </a:r>
          </a:p>
        </p:txBody>
      </p:sp>
      <p:sp>
        <p:nvSpPr>
          <p:cNvPr id="198" name="矩形 29"/>
          <p:cNvSpPr txBox="1"/>
          <p:nvPr/>
        </p:nvSpPr>
        <p:spPr>
          <a:xfrm>
            <a:off x="13195300" y="4876800"/>
            <a:ext cx="4064000" cy="508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>
              <a:lnSpc>
                <a:spcPct val="130000"/>
              </a:lnSpc>
              <a:defRPr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sz="1900" b="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  <a:sym typeface="+mn-ea"/>
              </a:rPr>
              <a:t>平台能力与协作边界</a:t>
            </a:r>
          </a:p>
        </p:txBody>
      </p:sp>
      <p:sp>
        <p:nvSpPr>
          <p:cNvPr id="199" name="借助人工智能与大数据  更安全的互联网营销"/>
          <p:cNvSpPr txBox="1"/>
          <p:nvPr/>
        </p:nvSpPr>
        <p:spPr>
          <a:xfrm>
            <a:off x="14238605" y="5486400"/>
            <a:ext cx="1977389" cy="889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5580" tIns="25580" rIns="25580" bIns="25580" numCol="1" anchor="t">
            <a:spAutoFit/>
          </a:bodyPr>
          <a:lstStyle>
            <a:lvl1pPr>
              <a:lnSpc>
                <a:spcPct val="150000"/>
              </a:lnSpc>
              <a:defRPr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1500">
                <a:solidFill>
                  <a:srgbClr val="D8C9C4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平台能产出什么，
业务与研发如何分工</a:t>
            </a:r>
          </a:p>
        </p:txBody>
      </p:sp>
      <p:sp>
        <p:nvSpPr>
          <p:cNvPr id="200" name="矩形 29"/>
          <p:cNvSpPr txBox="1"/>
          <p:nvPr/>
        </p:nvSpPr>
        <p:spPr>
          <a:xfrm>
            <a:off x="14196655" y="3021190"/>
            <a:ext cx="2044244" cy="125603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 algn="ctr">
              <a:lnSpc>
                <a:spcPct val="130000"/>
              </a:lnSpc>
              <a:defRPr sz="6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</a:rPr>
              <a:t>04</a:t>
            </a:r>
          </a:p>
        </p:txBody>
      </p:sp>
      <p:sp>
        <p:nvSpPr>
          <p:cNvPr id="201" name="泪滴形 2"/>
          <p:cNvSpPr/>
          <p:nvPr/>
        </p:nvSpPr>
        <p:spPr>
          <a:xfrm>
            <a:off x="2360930" y="2983230"/>
            <a:ext cx="1750695" cy="1688465"/>
          </a:xfrm>
          <a:prstGeom prst="teardrop">
            <a:avLst/>
          </a:prstGeom>
          <a:noFill/>
          <a:ln w="38100" cap="flat">
            <a:solidFill>
              <a:srgbClr val="22F4CB"/>
            </a:solidFill>
            <a:prstDash val="solid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8" tIns="45718" rIns="45718" bIns="45718" numCol="1" spcCol="38100" rtlCol="0" anchor="ctr" forceAA="0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26BFF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202" name="泪滴形 3"/>
          <p:cNvSpPr/>
          <p:nvPr/>
        </p:nvSpPr>
        <p:spPr>
          <a:xfrm>
            <a:off x="6319520" y="2983230"/>
            <a:ext cx="1750695" cy="1688465"/>
          </a:xfrm>
          <a:prstGeom prst="teardrop">
            <a:avLst/>
          </a:prstGeom>
          <a:noFill/>
          <a:ln w="38100" cap="flat">
            <a:solidFill>
              <a:srgbClr val="22F4CB"/>
            </a:solidFill>
            <a:prstDash val="solid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8" tIns="45718" rIns="45718" bIns="45718" numCol="1" spcCol="38100" rtlCol="0" anchor="ctr" forceAA="0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203" name="泪滴形 4"/>
          <p:cNvSpPr/>
          <p:nvPr/>
        </p:nvSpPr>
        <p:spPr>
          <a:xfrm>
            <a:off x="10335895" y="2983230"/>
            <a:ext cx="1750695" cy="1688465"/>
          </a:xfrm>
          <a:prstGeom prst="teardrop">
            <a:avLst/>
          </a:prstGeom>
          <a:noFill/>
          <a:ln w="38100" cap="flat">
            <a:solidFill>
              <a:srgbClr val="22F4CB"/>
            </a:solidFill>
            <a:prstDash val="solid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8" tIns="45718" rIns="45718" bIns="45718" numCol="1" spcCol="38100" rtlCol="0" anchor="ctr" forceAA="0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204" name="泪滴形 9"/>
          <p:cNvSpPr/>
          <p:nvPr/>
        </p:nvSpPr>
        <p:spPr>
          <a:xfrm>
            <a:off x="14352270" y="2983230"/>
            <a:ext cx="1750695" cy="1688465"/>
          </a:xfrm>
          <a:prstGeom prst="teardrop">
            <a:avLst/>
          </a:prstGeom>
          <a:noFill/>
          <a:ln w="38100" cap="flat">
            <a:solidFill>
              <a:srgbClr val="22F4CB"/>
            </a:solidFill>
            <a:prstDash val="solid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8" tIns="45718" rIns="45718" bIns="45718" numCol="1" spcCol="38100" rtlCol="0" anchor="ctr" forceAA="0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205" name="矩形 29"/>
          <p:cNvSpPr txBox="1"/>
          <p:nvPr/>
        </p:nvSpPr>
        <p:spPr>
          <a:xfrm>
            <a:off x="2251568" y="3021190"/>
            <a:ext cx="2044244" cy="125603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 algn="ctr">
              <a:lnSpc>
                <a:spcPct val="130000"/>
              </a:lnSpc>
              <a:defRPr sz="6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</a:rPr>
              <a:t>01</a:t>
            </a:r>
          </a:p>
        </p:txBody>
      </p:sp>
      <p:sp>
        <p:nvSpPr>
          <p:cNvPr id="206" name="文本框 12"/>
          <p:cNvSpPr txBox="1"/>
          <p:nvPr/>
        </p:nvSpPr>
        <p:spPr>
          <a:xfrm>
            <a:off x="1155700" y="355600"/>
            <a:ext cx="9652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pc="300" dirty="0">
                <a:solidFill>
                  <a:srgbClr val="FFFFFF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目录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矩形 29"/>
          <p:cNvSpPr txBox="1"/>
          <p:nvPr/>
        </p:nvSpPr>
        <p:spPr>
          <a:xfrm>
            <a:off x="4558890" y="4386140"/>
            <a:ext cx="9623758" cy="113538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>
              <a:lnSpc>
                <a:spcPct val="130000"/>
              </a:lnSpc>
              <a:defRPr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4200" b="0" dirty="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案例一：Workshop 方案生成器</a:t>
            </a:r>
          </a:p>
        </p:txBody>
      </p:sp>
      <p:sp>
        <p:nvSpPr>
          <p:cNvPr id="243" name="借助人工智能与大数据  更安全的互联网营销"/>
          <p:cNvSpPr txBox="1"/>
          <p:nvPr/>
        </p:nvSpPr>
        <p:spPr>
          <a:xfrm>
            <a:off x="4563970" y="5686620"/>
            <a:ext cx="9652000" cy="1143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5580" tIns="25580" rIns="25580" bIns="25580" numCol="1" anchor="t">
            <a:spAutoFit/>
          </a:bodyPr>
          <a:lstStyle>
            <a:lvl1pPr>
              <a:lnSpc>
                <a:spcPct val="150000"/>
              </a:lnSpc>
              <a:defRPr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sz="2200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从输入与规则的拆解，到一次配置生成整套交付物；
以及我作为非研发，是怎么把它做出来的。</a:t>
            </a:r>
          </a:p>
        </p:txBody>
      </p:sp>
      <p:sp>
        <p:nvSpPr>
          <p:cNvPr id="244" name="泪滴形 7"/>
          <p:cNvSpPr/>
          <p:nvPr/>
        </p:nvSpPr>
        <p:spPr>
          <a:xfrm>
            <a:off x="8268652" y="2551212"/>
            <a:ext cx="1750695" cy="1688465"/>
          </a:xfrm>
          <a:prstGeom prst="teardrop">
            <a:avLst/>
          </a:prstGeom>
          <a:solidFill>
            <a:srgbClr val="FE682D"/>
          </a:solidFill>
          <a:ln w="38100" cap="flat">
            <a:noFill/>
            <a:prstDash val="solid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8" tIns="45718" rIns="45718" bIns="45718" numCol="1" spcCol="38100" rtlCol="0" anchor="ctr" forceAA="0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26BFF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245" name="矩形 29"/>
          <p:cNvSpPr txBox="1"/>
          <p:nvPr/>
        </p:nvSpPr>
        <p:spPr>
          <a:xfrm>
            <a:off x="8159290" y="2589172"/>
            <a:ext cx="2044244" cy="125603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 algn="ctr">
              <a:lnSpc>
                <a:spcPct val="130000"/>
              </a:lnSpc>
              <a:defRPr sz="6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4800" dirty="0">
                <a:solidFill>
                  <a:srgbClr val="F9FBFA"/>
                </a:solidFill>
                <a:latin typeface="腾讯体 W7" panose="020C08030202040F0204" charset="-122"/>
                <a:ea typeface="腾讯体 W7" panose="020C08030202040F0204" charset="-122"/>
              </a:rPr>
              <a:t>01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起点：从最熟悉的那件小事开始</a:t>
            </a:r>
          </a:p>
        </p:txBody>
      </p:sp>
      <p:sp>
        <p:nvSpPr>
          <p:cNvPr id="248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不写代码，先把需求、规则和验收讲清楚</a:t>
            </a:r>
          </a:p>
        </p:txBody>
      </p:sp>
      <p:sp>
        <p:nvSpPr>
          <p:cNvPr id="249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开场 · 现在就能上手</a:t>
            </a:r>
          </a:p>
        </p:txBody>
      </p:sp>
      <p:sp>
        <p:nvSpPr>
          <p:cNvPr id="250" name="圆角矩形 249"/>
          <p:cNvSpPr/>
          <p:nvPr/>
        </p:nvSpPr>
        <p:spPr>
          <a:xfrm>
            <a:off x="1739900" y="3810000"/>
            <a:ext cx="7188200" cy="2413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1" name="圆角矩形 250"/>
          <p:cNvSpPr/>
          <p:nvPr/>
        </p:nvSpPr>
        <p:spPr>
          <a:xfrm>
            <a:off x="9359900" y="3810000"/>
            <a:ext cx="7188200" cy="2413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2" name="矩形 251"/>
          <p:cNvSpPr/>
          <p:nvPr/>
        </p:nvSpPr>
        <p:spPr>
          <a:xfrm>
            <a:off x="2095500" y="4089400"/>
            <a:ext cx="762000" cy="584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3000">
                <a:solidFill>
                  <a:srgbClr val="FE682D"/>
                </a:solidFill>
                <a:latin typeface="腾讯体 W7"/>
                <a:ea typeface="腾讯体 W7"/>
              </a:rPr>
              <a:t>01</a:t>
            </a:r>
            <a:endParaRPr/>
          </a:p>
        </p:txBody>
      </p:sp>
      <p:sp>
        <p:nvSpPr>
          <p:cNvPr id="253" name="矩形 252"/>
          <p:cNvSpPr/>
          <p:nvPr/>
        </p:nvSpPr>
        <p:spPr>
          <a:xfrm>
            <a:off x="2908300" y="4114800"/>
            <a:ext cx="56642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Workshop 方案生成器</a:t>
            </a:r>
            <a:endParaRPr/>
          </a:p>
        </p:txBody>
      </p:sp>
      <p:sp>
        <p:nvSpPr>
          <p:cNvPr id="254" name="矩形 253"/>
          <p:cNvSpPr/>
          <p:nvPr/>
        </p:nvSpPr>
        <p:spPr>
          <a:xfrm>
            <a:off x="2908300" y="4876800"/>
            <a:ext cx="56642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面向客户培训与共创活动
生成排期、分组、评分规则与练习材料</a:t>
            </a:r>
            <a:endParaRPr/>
          </a:p>
        </p:txBody>
      </p:sp>
      <p:sp>
        <p:nvSpPr>
          <p:cNvPr id="255" name="矩形 254"/>
          <p:cNvSpPr/>
          <p:nvPr/>
        </p:nvSpPr>
        <p:spPr>
          <a:xfrm>
            <a:off x="9715500" y="4089400"/>
            <a:ext cx="762000" cy="584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3000">
                <a:solidFill>
                  <a:srgbClr val="FE682D"/>
                </a:solidFill>
                <a:latin typeface="腾讯体 W7"/>
                <a:ea typeface="腾讯体 W7"/>
              </a:rPr>
              <a:t>02</a:t>
            </a:r>
            <a:endParaRPr/>
          </a:p>
        </p:txBody>
      </p:sp>
      <p:sp>
        <p:nvSpPr>
          <p:cNvPr id="256" name="矩形 255"/>
          <p:cNvSpPr/>
          <p:nvPr/>
        </p:nvSpPr>
        <p:spPr>
          <a:xfrm>
            <a:off x="10528300" y="4114800"/>
            <a:ext cx="56642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售后工单分析</a:t>
            </a:r>
            <a:endParaRPr/>
          </a:p>
        </p:txBody>
      </p:sp>
      <p:sp>
        <p:nvSpPr>
          <p:cNvPr id="257" name="矩形 256"/>
          <p:cNvSpPr/>
          <p:nvPr/>
        </p:nvSpPr>
        <p:spPr>
          <a:xfrm>
            <a:off x="10528300" y="4876800"/>
            <a:ext cx="56642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还原背景、跟踪进展、判断下一步、输出报告</a:t>
            </a:r>
            <a:endParaRPr/>
          </a:p>
        </p:txBody>
      </p:sp>
      <p:sp>
        <p:nvSpPr>
          <p:cNvPr id="258" name="矩形 257"/>
          <p:cNvSpPr/>
          <p:nvPr/>
        </p:nvSpPr>
        <p:spPr>
          <a:xfrm>
            <a:off x="1739900" y="6731000"/>
            <a:ext cx="14808200" cy="635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3000">
                <a:solidFill>
                  <a:srgbClr val="22F4CB"/>
                </a:solidFill>
                <a:latin typeface="腾讯体 W7"/>
                <a:ea typeface="腾讯体 W7"/>
              </a:rPr>
              <a:t>业务判断由人负责，重复步骤借助工具。</a:t>
            </a:r>
            <a:endParaRPr/>
          </a:p>
        </p:txBody>
      </p:sp>
      <p:sp>
        <p:nvSpPr>
          <p:cNvPr id="259" name="矩形 258"/>
          <p:cNvSpPr/>
          <p:nvPr/>
        </p:nvSpPr>
        <p:spPr>
          <a:xfrm>
            <a:off x="1739900" y="94488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BCAFA9"/>
                </a:solidFill>
                <a:latin typeface="腾讯体 W3"/>
                <a:ea typeface="腾讯体 W3"/>
              </a:rPr>
              <a:t>安轲 Alan　·　WorkBuddy / CodeBuddy 客户成功与技术支持</a:t>
            </a:r>
            <a:endParaRPr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extBox 2"/>
          <p:cNvSpPr txBox="1"/>
          <p:nvPr/>
        </p:nvSpPr>
        <p:spPr>
          <a:xfrm>
            <a:off x="1739900" y="1905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变化的是输入，不变的是规则</a:t>
            </a:r>
          </a:p>
        </p:txBody>
      </p:sp>
      <p:sp>
        <p:nvSpPr>
          <p:cNvPr id="262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案例一 · 拆分输入与规则</a:t>
            </a:r>
          </a:p>
        </p:txBody>
      </p:sp>
      <p:sp>
        <p:nvSpPr>
          <p:cNvPr id="263" name="圆角矩形 262"/>
          <p:cNvSpPr/>
          <p:nvPr/>
        </p:nvSpPr>
        <p:spPr>
          <a:xfrm>
            <a:off x="1739900" y="3429000"/>
            <a:ext cx="71882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4" name="圆角矩形 263"/>
          <p:cNvSpPr/>
          <p:nvPr/>
        </p:nvSpPr>
        <p:spPr>
          <a:xfrm>
            <a:off x="9359900" y="3429000"/>
            <a:ext cx="71882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5" name="矩形 264"/>
          <p:cNvSpPr/>
          <p:nvPr/>
        </p:nvSpPr>
        <p:spPr>
          <a:xfrm>
            <a:off x="2146300" y="3733800"/>
            <a:ext cx="63754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700">
                <a:solidFill>
                  <a:srgbClr val="22F4CB"/>
                </a:solidFill>
                <a:latin typeface="腾讯体 W7"/>
                <a:ea typeface="腾讯体 W7"/>
              </a:rPr>
              <a:t>每场都不同</a:t>
            </a:r>
            <a:endParaRPr/>
          </a:p>
        </p:txBody>
      </p:sp>
      <p:sp>
        <p:nvSpPr>
          <p:cNvPr id="266" name="矩形 265"/>
          <p:cNvSpPr/>
          <p:nvPr/>
        </p:nvSpPr>
        <p:spPr>
          <a:xfrm>
            <a:off x="2146300" y="4495800"/>
            <a:ext cx="6375400" cy="165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FFFFF"/>
                </a:solidFill>
                <a:latin typeface="腾讯体 W3"/>
                <a:ea typeface="腾讯体 W3"/>
              </a:rPr>
              <a:t>客户需求与行业
参与人数与组数
活动时段与主题</a:t>
            </a:r>
            <a:endParaRPr/>
          </a:p>
        </p:txBody>
      </p:sp>
      <p:sp>
        <p:nvSpPr>
          <p:cNvPr id="267" name="矩形 266"/>
          <p:cNvSpPr/>
          <p:nvPr/>
        </p:nvSpPr>
        <p:spPr>
          <a:xfrm>
            <a:off x="2146300" y="6807200"/>
            <a:ext cx="6375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E682D"/>
                </a:solidFill>
                <a:latin typeface="腾讯体 W7"/>
                <a:ea typeface="腾讯体 W7"/>
              </a:rPr>
              <a:t>统一为输入项</a:t>
            </a:r>
            <a:endParaRPr/>
          </a:p>
        </p:txBody>
      </p:sp>
      <p:sp>
        <p:nvSpPr>
          <p:cNvPr id="268" name="矩形 267"/>
          <p:cNvSpPr/>
          <p:nvPr/>
        </p:nvSpPr>
        <p:spPr>
          <a:xfrm>
            <a:off x="9766300" y="3733800"/>
            <a:ext cx="63754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700">
                <a:solidFill>
                  <a:srgbClr val="22F4CB"/>
                </a:solidFill>
                <a:latin typeface="腾讯体 W7"/>
                <a:ea typeface="腾讯体 W7"/>
              </a:rPr>
              <a:t>可以复用的规则</a:t>
            </a:r>
            <a:endParaRPr/>
          </a:p>
        </p:txBody>
      </p:sp>
      <p:sp>
        <p:nvSpPr>
          <p:cNvPr id="269" name="矩形 268"/>
          <p:cNvSpPr/>
          <p:nvPr/>
        </p:nvSpPr>
        <p:spPr>
          <a:xfrm>
            <a:off x="9766300" y="4495800"/>
            <a:ext cx="6375400" cy="165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FFFFF"/>
                </a:solidFill>
                <a:latin typeface="腾讯体 W3"/>
                <a:ea typeface="腾讯体 W3"/>
              </a:rPr>
              <a:t>排期计算与分组
评分规则与结果展示
站点骨架与材料模板</a:t>
            </a:r>
            <a:endParaRPr/>
          </a:p>
        </p:txBody>
      </p:sp>
      <p:sp>
        <p:nvSpPr>
          <p:cNvPr id="270" name="矩形 269"/>
          <p:cNvSpPr/>
          <p:nvPr/>
        </p:nvSpPr>
        <p:spPr>
          <a:xfrm>
            <a:off x="9766300" y="6807200"/>
            <a:ext cx="6375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E682D"/>
                </a:solidFill>
                <a:latin typeface="腾讯体 W7"/>
                <a:ea typeface="腾讯体 W7"/>
              </a:rPr>
              <a:t>先跑通固定流程，再扩展适用场景。</a:t>
            </a:r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一次配置，生成整套活动交付物</a:t>
            </a:r>
          </a:p>
        </p:txBody>
      </p:sp>
      <p:sp>
        <p:nvSpPr>
          <p:cNvPr id="273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 dirty="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配置输入 → 按规则生成 → 交付物验收</a:t>
            </a:r>
          </a:p>
        </p:txBody>
      </p:sp>
      <p:sp>
        <p:nvSpPr>
          <p:cNvPr id="274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案例一 · 从配置到交付物</a:t>
            </a:r>
          </a:p>
        </p:txBody>
      </p:sp>
      <p:sp>
        <p:nvSpPr>
          <p:cNvPr id="275" name="圆角矩形 274"/>
          <p:cNvSpPr/>
          <p:nvPr/>
        </p:nvSpPr>
        <p:spPr>
          <a:xfrm>
            <a:off x="1739900" y="3810000"/>
            <a:ext cx="3810000" cy="3429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6" name="圆角矩形 275"/>
          <p:cNvSpPr/>
          <p:nvPr/>
        </p:nvSpPr>
        <p:spPr>
          <a:xfrm>
            <a:off x="5803900" y="3810000"/>
            <a:ext cx="3810000" cy="3429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277" name="图片 276"/>
          <p:cNvPicPr/>
          <p:nvPr/>
        </p:nvPicPr>
        <p:blipFill>
          <a:blip r:embed="rId3"/>
          <a:stretch/>
        </p:blipFill>
        <p:spPr>
          <a:xfrm>
            <a:off x="10121900" y="4267200"/>
            <a:ext cx="6426200" cy="3335171"/>
          </a:xfrm>
          <a:prstGeom prst="roundRect">
            <a:avLst>
              <a:gd name="adj" fmla="val 1500"/>
            </a:avLst>
          </a:prstGeom>
        </p:spPr>
      </p:pic>
      <p:sp>
        <p:nvSpPr>
          <p:cNvPr id="278" name="矩形 277"/>
          <p:cNvSpPr/>
          <p:nvPr/>
        </p:nvSpPr>
        <p:spPr>
          <a:xfrm>
            <a:off x="2095500" y="4089400"/>
            <a:ext cx="30988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输入配置</a:t>
            </a:r>
            <a:endParaRPr/>
          </a:p>
        </p:txBody>
      </p:sp>
      <p:sp>
        <p:nvSpPr>
          <p:cNvPr id="279" name="矩形 278"/>
          <p:cNvSpPr/>
          <p:nvPr/>
        </p:nvSpPr>
        <p:spPr>
          <a:xfrm>
            <a:off x="2095500" y="4851400"/>
            <a:ext cx="3175000" cy="177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客户、批次、组数
时段、评分与选题</a:t>
            </a:r>
            <a:endParaRPr/>
          </a:p>
        </p:txBody>
      </p:sp>
      <p:sp>
        <p:nvSpPr>
          <p:cNvPr id="280" name="矩形 279"/>
          <p:cNvSpPr/>
          <p:nvPr/>
        </p:nvSpPr>
        <p:spPr>
          <a:xfrm>
            <a:off x="6159500" y="4089400"/>
            <a:ext cx="30988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生成成果</a:t>
            </a:r>
            <a:endParaRPr/>
          </a:p>
        </p:txBody>
      </p:sp>
      <p:sp>
        <p:nvSpPr>
          <p:cNvPr id="281" name="矩形 280"/>
          <p:cNvSpPr/>
          <p:nvPr/>
        </p:nvSpPr>
        <p:spPr>
          <a:xfrm>
            <a:off x="6159500" y="4851400"/>
            <a:ext cx="3175000" cy="177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活动站点
学员指引与任务卡
主持人场控表</a:t>
            </a:r>
            <a:endParaRPr/>
          </a:p>
        </p:txBody>
      </p:sp>
      <p:sp>
        <p:nvSpPr>
          <p:cNvPr id="282" name="矩形 281"/>
          <p:cNvSpPr/>
          <p:nvPr/>
        </p:nvSpPr>
        <p:spPr>
          <a:xfrm>
            <a:off x="10121900" y="3810000"/>
            <a:ext cx="6426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800" dirty="0">
                <a:solidFill>
                  <a:srgbClr val="D8C9C4"/>
                </a:solidFill>
                <a:latin typeface="腾讯体 W7"/>
                <a:ea typeface="腾讯体 W7"/>
              </a:rPr>
              <a:t>交付物示例：HR 场景任务卡</a:t>
            </a:r>
            <a:endParaRPr dirty="0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Workshop 平台做什么：规则联动与行业选题</a:t>
            </a:r>
          </a:p>
        </p:txBody>
      </p:sp>
      <p:sp>
        <p:nvSpPr>
          <p:cNvPr id="285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固定规则由程序执行；开放内容由 Agent 起草，交付前由人确认。</a:t>
            </a:r>
          </a:p>
        </p:txBody>
      </p:sp>
      <p:sp>
        <p:nvSpPr>
          <p:cNvPr id="286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案例一 · Workshop 平台功能</a:t>
            </a:r>
          </a:p>
        </p:txBody>
      </p:sp>
      <p:sp>
        <p:nvSpPr>
          <p:cNvPr id="287" name="圆角矩形 286"/>
          <p:cNvSpPr/>
          <p:nvPr/>
        </p:nvSpPr>
        <p:spPr>
          <a:xfrm>
            <a:off x="1739900" y="4394200"/>
            <a:ext cx="4191000" cy="7874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8" name="圆角矩形 287"/>
          <p:cNvSpPr/>
          <p:nvPr/>
        </p:nvSpPr>
        <p:spPr>
          <a:xfrm>
            <a:off x="7048500" y="4394200"/>
            <a:ext cx="4191000" cy="7874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9" name="圆角矩形 288"/>
          <p:cNvSpPr/>
          <p:nvPr/>
        </p:nvSpPr>
        <p:spPr>
          <a:xfrm>
            <a:off x="12357100" y="4394200"/>
            <a:ext cx="4191000" cy="7874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0" name="圆角矩形 289"/>
          <p:cNvSpPr/>
          <p:nvPr/>
        </p:nvSpPr>
        <p:spPr>
          <a:xfrm>
            <a:off x="1739900" y="6883400"/>
            <a:ext cx="4191000" cy="7874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1" name="圆角矩形 290"/>
          <p:cNvSpPr/>
          <p:nvPr/>
        </p:nvSpPr>
        <p:spPr>
          <a:xfrm>
            <a:off x="7048500" y="6883400"/>
            <a:ext cx="4191000" cy="7874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2" name="圆角矩形 291"/>
          <p:cNvSpPr/>
          <p:nvPr/>
        </p:nvSpPr>
        <p:spPr>
          <a:xfrm>
            <a:off x="12357100" y="6883400"/>
            <a:ext cx="4191000" cy="7874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3" name="矩形 292"/>
          <p:cNvSpPr/>
          <p:nvPr/>
        </p:nvSpPr>
        <p:spPr>
          <a:xfrm>
            <a:off x="1739900" y="3759200"/>
            <a:ext cx="508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规则联动</a:t>
            </a:r>
            <a:endParaRPr/>
          </a:p>
        </p:txBody>
      </p:sp>
      <p:sp>
        <p:nvSpPr>
          <p:cNvPr id="294" name="矩形 293"/>
          <p:cNvSpPr/>
          <p:nvPr/>
        </p:nvSpPr>
        <p:spPr>
          <a:xfrm>
            <a:off x="5930900" y="4533900"/>
            <a:ext cx="11176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295" name="矩形 294"/>
          <p:cNvSpPr/>
          <p:nvPr/>
        </p:nvSpPr>
        <p:spPr>
          <a:xfrm>
            <a:off x="11239500" y="4533900"/>
            <a:ext cx="11176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296" name="矩形 295"/>
          <p:cNvSpPr/>
          <p:nvPr/>
        </p:nvSpPr>
        <p:spPr>
          <a:xfrm>
            <a:off x="3151124" y="4546600"/>
            <a:ext cx="1368552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A0F0B"/>
                </a:solidFill>
                <a:latin typeface="腾讯体 W7"/>
                <a:ea typeface="腾讯体 W7"/>
              </a:rPr>
              <a:t>活动配置</a:t>
            </a:r>
            <a:endParaRPr/>
          </a:p>
        </p:txBody>
      </p:sp>
      <p:sp>
        <p:nvSpPr>
          <p:cNvPr id="297" name="矩形 296"/>
          <p:cNvSpPr/>
          <p:nvPr/>
        </p:nvSpPr>
        <p:spPr>
          <a:xfrm>
            <a:off x="8459724" y="4546600"/>
            <a:ext cx="1368552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A0F0B"/>
                </a:solidFill>
                <a:latin typeface="腾讯体 W7"/>
                <a:ea typeface="腾讯体 W7"/>
              </a:rPr>
              <a:t>平台规则</a:t>
            </a:r>
            <a:endParaRPr/>
          </a:p>
        </p:txBody>
      </p:sp>
      <p:sp>
        <p:nvSpPr>
          <p:cNvPr id="298" name="矩形 297"/>
          <p:cNvSpPr/>
          <p:nvPr/>
        </p:nvSpPr>
        <p:spPr>
          <a:xfrm>
            <a:off x="13625830" y="4546600"/>
            <a:ext cx="1653539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A0F0B"/>
                </a:solidFill>
                <a:latin typeface="腾讯体 W7"/>
                <a:ea typeface="腾讯体 W7"/>
              </a:rPr>
              <a:t>排期与评分</a:t>
            </a:r>
            <a:endParaRPr/>
          </a:p>
        </p:txBody>
      </p:sp>
      <p:sp>
        <p:nvSpPr>
          <p:cNvPr id="299" name="矩形 298"/>
          <p:cNvSpPr/>
          <p:nvPr/>
        </p:nvSpPr>
        <p:spPr>
          <a:xfrm>
            <a:off x="1739900" y="5334000"/>
            <a:ext cx="14808200" cy="431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D8C9C4"/>
                </a:solidFill>
                <a:latin typeface="腾讯体 W3"/>
                <a:ea typeface="腾讯体 W3"/>
              </a:rPr>
              <a:t>输入客户、组数、时段与评分；规则变了，安排同步更新</a:t>
            </a:r>
            <a:endParaRPr/>
          </a:p>
        </p:txBody>
      </p:sp>
      <p:sp>
        <p:nvSpPr>
          <p:cNvPr id="300" name="矩形 299"/>
          <p:cNvSpPr/>
          <p:nvPr/>
        </p:nvSpPr>
        <p:spPr>
          <a:xfrm>
            <a:off x="1739900" y="6248400"/>
            <a:ext cx="508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行业选题</a:t>
            </a:r>
            <a:endParaRPr/>
          </a:p>
        </p:txBody>
      </p:sp>
      <p:sp>
        <p:nvSpPr>
          <p:cNvPr id="301" name="矩形 300"/>
          <p:cNvSpPr/>
          <p:nvPr/>
        </p:nvSpPr>
        <p:spPr>
          <a:xfrm>
            <a:off x="5930900" y="7023100"/>
            <a:ext cx="11176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302" name="矩形 301"/>
          <p:cNvSpPr/>
          <p:nvPr/>
        </p:nvSpPr>
        <p:spPr>
          <a:xfrm>
            <a:off x="11239500" y="7023100"/>
            <a:ext cx="11176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303" name="矩形 302"/>
          <p:cNvSpPr/>
          <p:nvPr/>
        </p:nvSpPr>
        <p:spPr>
          <a:xfrm>
            <a:off x="3151124" y="7035800"/>
            <a:ext cx="1368552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A0F0B"/>
                </a:solidFill>
                <a:latin typeface="腾讯体 W7"/>
                <a:ea typeface="腾讯体 W7"/>
              </a:rPr>
              <a:t>输入行业</a:t>
            </a:r>
            <a:endParaRPr/>
          </a:p>
        </p:txBody>
      </p:sp>
      <p:sp>
        <p:nvSpPr>
          <p:cNvPr id="304" name="矩形 303"/>
          <p:cNvSpPr/>
          <p:nvPr/>
        </p:nvSpPr>
        <p:spPr>
          <a:xfrm>
            <a:off x="8225028" y="7035800"/>
            <a:ext cx="1837944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A0F0B"/>
                </a:solidFill>
                <a:latin typeface="腾讯体 W7"/>
                <a:ea typeface="腾讯体 W7"/>
              </a:rPr>
              <a:t>云端 Agent</a:t>
            </a:r>
            <a:endParaRPr/>
          </a:p>
        </p:txBody>
      </p:sp>
      <p:sp>
        <p:nvSpPr>
          <p:cNvPr id="305" name="矩形 304"/>
          <p:cNvSpPr/>
          <p:nvPr/>
        </p:nvSpPr>
        <p:spPr>
          <a:xfrm>
            <a:off x="13768324" y="7035800"/>
            <a:ext cx="1368552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A0F0B"/>
                </a:solidFill>
                <a:latin typeface="腾讯体 W7"/>
                <a:ea typeface="腾讯体 W7"/>
              </a:rPr>
              <a:t>选题草稿</a:t>
            </a:r>
            <a:endParaRPr/>
          </a:p>
        </p:txBody>
      </p:sp>
      <p:sp>
        <p:nvSpPr>
          <p:cNvPr id="306" name="矩形 305"/>
          <p:cNvSpPr/>
          <p:nvPr/>
        </p:nvSpPr>
        <p:spPr>
          <a:xfrm>
            <a:off x="1739900" y="7823200"/>
            <a:ext cx="14808200" cy="431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D8C9C4"/>
                </a:solidFill>
                <a:latin typeface="腾讯体 W3"/>
                <a:ea typeface="腾讯体 W3"/>
              </a:rPr>
              <a:t>结合行业生成练习选题草稿，对客内容由业务人员审核</a:t>
            </a:r>
            <a:endParaRPr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TextBox 2"/>
          <p:cNvSpPr txBox="1"/>
          <p:nvPr/>
        </p:nvSpPr>
        <p:spPr>
          <a:xfrm>
            <a:off x="1739900" y="1905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44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我怎么做出来的：我定规则、管验收，WorkBuddy 写代码</a:t>
            </a:r>
          </a:p>
        </p:txBody>
      </p:sp>
      <p:sp>
        <p:nvSpPr>
          <p:cNvPr id="309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案例一 · 我怎么做出来的</a:t>
            </a:r>
          </a:p>
        </p:txBody>
      </p:sp>
      <p:sp>
        <p:nvSpPr>
          <p:cNvPr id="310" name="圆角矩形 309"/>
          <p:cNvSpPr/>
          <p:nvPr/>
        </p:nvSpPr>
        <p:spPr>
          <a:xfrm>
            <a:off x="1739900" y="3327400"/>
            <a:ext cx="3511550" cy="14732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11" name="圆角矩形 310"/>
          <p:cNvSpPr/>
          <p:nvPr/>
        </p:nvSpPr>
        <p:spPr>
          <a:xfrm>
            <a:off x="5505450" y="3327400"/>
            <a:ext cx="3511550" cy="14732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12" name="圆角矩形 311"/>
          <p:cNvSpPr/>
          <p:nvPr/>
        </p:nvSpPr>
        <p:spPr>
          <a:xfrm>
            <a:off x="9271000" y="3327400"/>
            <a:ext cx="3511550" cy="14732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13" name="圆角矩形 312"/>
          <p:cNvSpPr/>
          <p:nvPr/>
        </p:nvSpPr>
        <p:spPr>
          <a:xfrm>
            <a:off x="13036550" y="3327400"/>
            <a:ext cx="3511550" cy="14732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314" name="图片 313"/>
          <p:cNvPicPr/>
          <p:nvPr/>
        </p:nvPicPr>
        <p:blipFill>
          <a:blip r:embed="rId3"/>
          <a:stretch/>
        </p:blipFill>
        <p:spPr>
          <a:xfrm>
            <a:off x="1739900" y="5130800"/>
            <a:ext cx="4714425" cy="2197100"/>
          </a:xfrm>
          <a:prstGeom prst="roundRect">
            <a:avLst>
              <a:gd name="adj" fmla="val 1500"/>
            </a:avLst>
          </a:prstGeom>
        </p:spPr>
      </p:pic>
      <p:pic>
        <p:nvPicPr>
          <p:cNvPr id="315" name="图片 314"/>
          <p:cNvPicPr/>
          <p:nvPr/>
        </p:nvPicPr>
        <p:blipFill>
          <a:blip r:embed="rId4"/>
          <a:stretch/>
        </p:blipFill>
        <p:spPr>
          <a:xfrm>
            <a:off x="6781800" y="5130800"/>
            <a:ext cx="4724400" cy="2219576"/>
          </a:xfrm>
          <a:prstGeom prst="roundRect">
            <a:avLst>
              <a:gd name="adj" fmla="val 1500"/>
            </a:avLst>
          </a:prstGeom>
        </p:spPr>
      </p:pic>
      <p:pic>
        <p:nvPicPr>
          <p:cNvPr id="316" name="图片 315"/>
          <p:cNvPicPr/>
          <p:nvPr/>
        </p:nvPicPr>
        <p:blipFill>
          <a:blip r:embed="rId5"/>
          <a:stretch/>
        </p:blipFill>
        <p:spPr>
          <a:xfrm>
            <a:off x="11823700" y="5130800"/>
            <a:ext cx="4724400" cy="2118551"/>
          </a:xfrm>
          <a:prstGeom prst="roundRect">
            <a:avLst>
              <a:gd name="adj" fmla="val 1500"/>
            </a:avLst>
          </a:prstGeom>
        </p:spPr>
      </p:pic>
      <p:sp>
        <p:nvSpPr>
          <p:cNvPr id="317" name="矩形 316"/>
          <p:cNvSpPr/>
          <p:nvPr/>
        </p:nvSpPr>
        <p:spPr>
          <a:xfrm>
            <a:off x="1993900" y="3530600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E682D"/>
                </a:solidFill>
                <a:latin typeface="腾讯体 W7"/>
                <a:ea typeface="腾讯体 W7"/>
              </a:rPr>
              <a:t>01</a:t>
            </a:r>
            <a:endParaRPr/>
          </a:p>
        </p:txBody>
      </p:sp>
      <p:sp>
        <p:nvSpPr>
          <p:cNvPr id="318" name="矩形 317"/>
          <p:cNvSpPr/>
          <p:nvPr/>
        </p:nvSpPr>
        <p:spPr>
          <a:xfrm>
            <a:off x="2527300" y="3530600"/>
            <a:ext cx="254635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22F4CB"/>
                </a:solidFill>
                <a:latin typeface="腾讯体 W7"/>
                <a:ea typeface="腾讯体 W7"/>
              </a:rPr>
              <a:t>拆现成样本</a:t>
            </a:r>
            <a:endParaRPr/>
          </a:p>
        </p:txBody>
      </p:sp>
      <p:sp>
        <p:nvSpPr>
          <p:cNvPr id="319" name="矩形 318"/>
          <p:cNvSpPr/>
          <p:nvPr/>
        </p:nvSpPr>
        <p:spPr>
          <a:xfrm>
            <a:off x="1993900" y="4089400"/>
            <a:ext cx="3054350" cy="635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FFFFF"/>
                </a:solidFill>
                <a:latin typeface="腾讯体 W3"/>
                <a:ea typeface="腾讯体 W3"/>
              </a:rPr>
              <a:t>通读手工站点，分出变量与规则</a:t>
            </a:r>
            <a:endParaRPr/>
          </a:p>
        </p:txBody>
      </p:sp>
      <p:sp>
        <p:nvSpPr>
          <p:cNvPr id="320" name="矩形 319"/>
          <p:cNvSpPr/>
          <p:nvPr/>
        </p:nvSpPr>
        <p:spPr>
          <a:xfrm>
            <a:off x="5759450" y="3530600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E682D"/>
                </a:solidFill>
                <a:latin typeface="腾讯体 W7"/>
                <a:ea typeface="腾讯体 W7"/>
              </a:rPr>
              <a:t>02</a:t>
            </a:r>
            <a:endParaRPr/>
          </a:p>
        </p:txBody>
      </p:sp>
      <p:sp>
        <p:nvSpPr>
          <p:cNvPr id="321" name="矩形 320"/>
          <p:cNvSpPr/>
          <p:nvPr/>
        </p:nvSpPr>
        <p:spPr>
          <a:xfrm>
            <a:off x="6292850" y="3530600"/>
            <a:ext cx="254635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22F4CB"/>
                </a:solidFill>
                <a:latin typeface="腾讯体 W7"/>
                <a:ea typeface="腾讯体 W7"/>
              </a:rPr>
              <a:t>先定方案</a:t>
            </a:r>
            <a:endParaRPr/>
          </a:p>
        </p:txBody>
      </p:sp>
      <p:sp>
        <p:nvSpPr>
          <p:cNvPr id="322" name="矩形 321"/>
          <p:cNvSpPr/>
          <p:nvPr/>
        </p:nvSpPr>
        <p:spPr>
          <a:xfrm>
            <a:off x="5759450" y="4089400"/>
            <a:ext cx="3054350" cy="635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FFFFF"/>
                </a:solidFill>
                <a:latin typeface="腾讯体 W3"/>
                <a:ea typeface="腾讯体 W3"/>
              </a:rPr>
              <a:t>写方案和需求文档，我拍板决策</a:t>
            </a:r>
            <a:endParaRPr/>
          </a:p>
        </p:txBody>
      </p:sp>
      <p:sp>
        <p:nvSpPr>
          <p:cNvPr id="323" name="矩形 322"/>
          <p:cNvSpPr/>
          <p:nvPr/>
        </p:nvSpPr>
        <p:spPr>
          <a:xfrm>
            <a:off x="9525000" y="3530600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E682D"/>
                </a:solidFill>
                <a:latin typeface="腾讯体 W7"/>
                <a:ea typeface="腾讯体 W7"/>
              </a:rPr>
              <a:t>03</a:t>
            </a:r>
            <a:endParaRPr/>
          </a:p>
        </p:txBody>
      </p:sp>
      <p:sp>
        <p:nvSpPr>
          <p:cNvPr id="324" name="矩形 323"/>
          <p:cNvSpPr/>
          <p:nvPr/>
        </p:nvSpPr>
        <p:spPr>
          <a:xfrm>
            <a:off x="10058400" y="3530600"/>
            <a:ext cx="254635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22F4CB"/>
                </a:solidFill>
                <a:latin typeface="腾讯体 W7"/>
                <a:ea typeface="腾讯体 W7"/>
              </a:rPr>
              <a:t>让它搭，我来验</a:t>
            </a:r>
            <a:endParaRPr/>
          </a:p>
        </p:txBody>
      </p:sp>
      <p:sp>
        <p:nvSpPr>
          <p:cNvPr id="325" name="矩形 324"/>
          <p:cNvSpPr/>
          <p:nvPr/>
        </p:nvSpPr>
        <p:spPr>
          <a:xfrm>
            <a:off x="9525000" y="4089400"/>
            <a:ext cx="3054350" cy="635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FFFFF"/>
                </a:solidFill>
                <a:latin typeface="腾讯体 W3"/>
                <a:ea typeface="腾讯体 W3"/>
              </a:rPr>
              <a:t>按验收标准测，通过才算完成</a:t>
            </a:r>
            <a:endParaRPr/>
          </a:p>
        </p:txBody>
      </p:sp>
      <p:sp>
        <p:nvSpPr>
          <p:cNvPr id="326" name="矩形 325"/>
          <p:cNvSpPr/>
          <p:nvPr/>
        </p:nvSpPr>
        <p:spPr>
          <a:xfrm>
            <a:off x="13290550" y="3530600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E682D"/>
                </a:solidFill>
                <a:latin typeface="腾讯体 W7"/>
                <a:ea typeface="腾讯体 W7"/>
              </a:rPr>
              <a:t>04</a:t>
            </a:r>
            <a:endParaRPr/>
          </a:p>
        </p:txBody>
      </p:sp>
      <p:sp>
        <p:nvSpPr>
          <p:cNvPr id="327" name="矩形 326"/>
          <p:cNvSpPr/>
          <p:nvPr/>
        </p:nvSpPr>
        <p:spPr>
          <a:xfrm>
            <a:off x="13823950" y="3530600"/>
            <a:ext cx="254635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22F4CB"/>
                </a:solidFill>
                <a:latin typeface="腾讯体 W7"/>
                <a:ea typeface="腾讯体 W7"/>
              </a:rPr>
              <a:t>上线后边用边改</a:t>
            </a:r>
            <a:endParaRPr/>
          </a:p>
        </p:txBody>
      </p:sp>
      <p:sp>
        <p:nvSpPr>
          <p:cNvPr id="328" name="矩形 327"/>
          <p:cNvSpPr/>
          <p:nvPr/>
        </p:nvSpPr>
        <p:spPr>
          <a:xfrm>
            <a:off x="13290550" y="4089400"/>
            <a:ext cx="3054350" cy="635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FFFFF"/>
                </a:solidFill>
                <a:latin typeface="腾讯体 W3"/>
                <a:ea typeface="腾讯体 W3"/>
              </a:rPr>
              <a:t>部署上线，按真实活动持续补</a:t>
            </a:r>
            <a:endParaRPr/>
          </a:p>
        </p:txBody>
      </p:sp>
      <p:sp>
        <p:nvSpPr>
          <p:cNvPr id="329" name="矩形 328"/>
          <p:cNvSpPr/>
          <p:nvPr/>
        </p:nvSpPr>
        <p:spPr>
          <a:xfrm>
            <a:off x="1739900" y="74930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D8C9C4"/>
                </a:solidFill>
                <a:latin typeface="腾讯体 W3"/>
                <a:ea typeface="腾讯体 W3"/>
              </a:rPr>
              <a:t>截图取自本项目原始设计文档与需求文档（客户名已打码）。</a:t>
            </a:r>
            <a:endParaRPr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矩形 29"/>
          <p:cNvSpPr txBox="1"/>
          <p:nvPr/>
        </p:nvSpPr>
        <p:spPr>
          <a:xfrm>
            <a:off x="6607004" y="4512196"/>
            <a:ext cx="6229048" cy="113538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>
              <a:lnSpc>
                <a:spcPct val="130000"/>
              </a:lnSpc>
              <a:defRPr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4200" b="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方法论：验证与迭代</a:t>
            </a:r>
          </a:p>
        </p:txBody>
      </p:sp>
      <p:sp>
        <p:nvSpPr>
          <p:cNvPr id="332" name="借助人工智能与大数据  更安全的互联网营销"/>
          <p:cNvSpPr txBox="1"/>
          <p:nvPr/>
        </p:nvSpPr>
        <p:spPr>
          <a:xfrm>
            <a:off x="4895528" y="5647556"/>
            <a:ext cx="9652000" cy="1143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5580" tIns="25580" rIns="25580" bIns="25580" numCol="1" anchor="t">
            <a:spAutoFit/>
          </a:bodyPr>
          <a:lstStyle>
            <a:lvl1pPr>
              <a:lnSpc>
                <a:spcPct val="150000"/>
              </a:lnSpc>
              <a:defRPr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sz="2200" dirty="0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先定什么算对，再把工具带进真实业务，
最后收成三个可复用的方向。</a:t>
            </a:r>
          </a:p>
        </p:txBody>
      </p:sp>
      <p:sp>
        <p:nvSpPr>
          <p:cNvPr id="333" name="泪滴形 7"/>
          <p:cNvSpPr/>
          <p:nvPr/>
        </p:nvSpPr>
        <p:spPr>
          <a:xfrm>
            <a:off x="8516090" y="2703241"/>
            <a:ext cx="1750695" cy="1688465"/>
          </a:xfrm>
          <a:prstGeom prst="teardrop">
            <a:avLst/>
          </a:prstGeom>
          <a:solidFill>
            <a:srgbClr val="FE682D"/>
          </a:solidFill>
          <a:ln w="38100" cap="flat">
            <a:noFill/>
            <a:prstDash val="solid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8" tIns="45718" rIns="45718" bIns="45718" numCol="1" spcCol="38100" rtlCol="0" anchor="ctr" forceAA="0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26BFF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334" name="矩形 29"/>
          <p:cNvSpPr txBox="1"/>
          <p:nvPr/>
        </p:nvSpPr>
        <p:spPr>
          <a:xfrm>
            <a:off x="8406728" y="2928288"/>
            <a:ext cx="2044244" cy="125603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 algn="ctr">
              <a:lnSpc>
                <a:spcPct val="130000"/>
              </a:lnSpc>
              <a:defRPr sz="6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4800" dirty="0">
                <a:solidFill>
                  <a:srgbClr val="F9FBFA"/>
                </a:solidFill>
                <a:latin typeface="腾讯体 W7" panose="020C08030202040F0204" charset="-122"/>
                <a:ea typeface="腾讯体 W7" panose="020C08030202040F0204" charset="-122"/>
              </a:rPr>
              <a:t>02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/>
          <p:nvPr/>
        </p:nvSpPr>
        <p:spPr>
          <a:xfrm>
            <a:off x="1739900" y="1905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我不只看能否生成，还要确认结果能用</a:t>
            </a:r>
          </a:p>
        </p:txBody>
      </p:sp>
      <p:sp>
        <p:nvSpPr>
          <p:cNvPr id="7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方法论 · 验证方案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1739900" y="3327400"/>
            <a:ext cx="5080000" cy="4572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矩形 8"/>
          <p:cNvSpPr/>
          <p:nvPr/>
        </p:nvSpPr>
        <p:spPr>
          <a:xfrm>
            <a:off x="2120900" y="3606800"/>
            <a:ext cx="4318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FE682D"/>
                </a:solidFill>
                <a:latin typeface="腾讯体 W7"/>
                <a:ea typeface="腾讯体 W7"/>
              </a:rPr>
              <a:t>我踩过的坑</a:t>
            </a:r>
            <a:endParaRPr/>
          </a:p>
        </p:txBody>
      </p:sp>
      <p:sp>
        <p:nvSpPr>
          <p:cNvPr id="10" name="矩形 9"/>
          <p:cNvSpPr/>
          <p:nvPr/>
        </p:nvSpPr>
        <p:spPr>
          <a:xfrm>
            <a:off x="2120900" y="4368800"/>
            <a:ext cx="4318000" cy="889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FFFFFF"/>
                </a:solidFill>
                <a:latin typeface="腾讯体 W3"/>
                <a:ea typeface="腾讯体 W3"/>
              </a:rPr>
              <a:t>未配置的行业
被套用了默认选题</a:t>
            </a:r>
            <a:endParaRPr/>
          </a:p>
        </p:txBody>
      </p:sp>
      <p:sp>
        <p:nvSpPr>
          <p:cNvPr id="11" name="矩形 10"/>
          <p:cNvSpPr/>
          <p:nvPr/>
        </p:nvSpPr>
        <p:spPr>
          <a:xfrm>
            <a:off x="2120900" y="5486400"/>
            <a:ext cx="4318000" cy="889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FFFFFF"/>
                </a:solidFill>
                <a:latin typeface="腾讯体 W3"/>
                <a:ea typeface="腾讯体 W3"/>
              </a:rPr>
              <a:t>我看到输出完整
但它不适合当前业务</a:t>
            </a:r>
            <a:endParaRPr/>
          </a:p>
        </p:txBody>
      </p:sp>
      <p:sp>
        <p:nvSpPr>
          <p:cNvPr id="12" name="矩形 11"/>
          <p:cNvSpPr/>
          <p:nvPr/>
        </p:nvSpPr>
        <p:spPr>
          <a:xfrm>
            <a:off x="2120900" y="6756400"/>
            <a:ext cx="4318000" cy="889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22F4CB"/>
                </a:solidFill>
                <a:latin typeface="腾讯体 W7"/>
                <a:ea typeface="腾讯体 W7"/>
              </a:rPr>
              <a:t>触发正确 ≠ 结果正确，
两件事要分别测。</a:t>
            </a:r>
            <a:endParaRPr/>
          </a:p>
        </p:txBody>
      </p:sp>
      <p:sp>
        <p:nvSpPr>
          <p:cNvPr id="13" name="矩形 12"/>
          <p:cNvSpPr/>
          <p:nvPr/>
        </p:nvSpPr>
        <p:spPr>
          <a:xfrm>
            <a:off x="7327900" y="3327400"/>
            <a:ext cx="92202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业务验证五步：先定标准，再动手</a:t>
            </a:r>
            <a:endParaRPr/>
          </a:p>
        </p:txBody>
      </p:sp>
      <p:sp>
        <p:nvSpPr>
          <p:cNvPr id="14" name="矩形 13"/>
          <p:cNvSpPr/>
          <p:nvPr/>
        </p:nvSpPr>
        <p:spPr>
          <a:xfrm>
            <a:off x="7327900" y="4140200"/>
            <a:ext cx="9220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FFFFF"/>
                </a:solidFill>
                <a:latin typeface="腾讯体 W3"/>
                <a:ea typeface="腾讯体 W3"/>
              </a:rPr>
              <a:t>① 定标准：业务先写清“做对”与红线</a:t>
            </a:r>
            <a:endParaRPr/>
          </a:p>
        </p:txBody>
      </p:sp>
      <p:sp>
        <p:nvSpPr>
          <p:cNvPr id="15" name="矩形 14"/>
          <p:cNvSpPr/>
          <p:nvPr/>
        </p:nvSpPr>
        <p:spPr>
          <a:xfrm>
            <a:off x="7327900" y="4876800"/>
            <a:ext cx="9220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FFFFF"/>
                </a:solidFill>
                <a:latin typeface="腾讯体 W3"/>
                <a:ea typeface="腾讯体 W3"/>
              </a:rPr>
              <a:t>② 建样例：高频＋边界＋不适用＋缺条件</a:t>
            </a:r>
            <a:endParaRPr/>
          </a:p>
        </p:txBody>
      </p:sp>
      <p:sp>
        <p:nvSpPr>
          <p:cNvPr id="16" name="矩形 15"/>
          <p:cNvSpPr/>
          <p:nvPr/>
        </p:nvSpPr>
        <p:spPr>
          <a:xfrm>
            <a:off x="7327900" y="5613400"/>
            <a:ext cx="9220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FFFFF"/>
                </a:solidFill>
                <a:latin typeface="腾讯体 W3"/>
                <a:ea typeface="腾讯体 W3"/>
              </a:rPr>
              <a:t>③ 分层测：结果·证据·行为·稳定复现</a:t>
            </a:r>
            <a:endParaRPr/>
          </a:p>
        </p:txBody>
      </p:sp>
      <p:sp>
        <p:nvSpPr>
          <p:cNvPr id="17" name="矩形 16"/>
          <p:cNvSpPr/>
          <p:nvPr/>
        </p:nvSpPr>
        <p:spPr>
          <a:xfrm>
            <a:off x="7327900" y="6350000"/>
            <a:ext cx="9220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FFFFF"/>
                </a:solidFill>
                <a:latin typeface="腾讯体 W3"/>
                <a:ea typeface="腾讯体 W3"/>
              </a:rPr>
              <a:t>④ 改判分离：标准由业务定，改的人不判分</a:t>
            </a:r>
            <a:endParaRPr/>
          </a:p>
        </p:txBody>
      </p:sp>
      <p:sp>
        <p:nvSpPr>
          <p:cNvPr id="18" name="矩形 17"/>
          <p:cNvSpPr/>
          <p:nvPr/>
        </p:nvSpPr>
        <p:spPr>
          <a:xfrm>
            <a:off x="7327900" y="7086600"/>
            <a:ext cx="9220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FFFFFF"/>
                </a:solidFill>
                <a:latin typeface="腾讯体 W3"/>
                <a:ea typeface="腾讯体 W3"/>
              </a:rPr>
              <a:t>⑤ 持续回归：一次只改一处，重跑同批样例</a:t>
            </a:r>
            <a:endParaRPr/>
          </a:p>
        </p:txBody>
      </p:sp>
      <p:sp>
        <p:nvSpPr>
          <p:cNvPr id="19" name="矩形 18"/>
          <p:cNvSpPr/>
          <p:nvPr/>
        </p:nvSpPr>
        <p:spPr>
          <a:xfrm>
            <a:off x="1739900" y="94488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BCAFA9"/>
                </a:solidFill>
                <a:latin typeface="腾讯体 W3"/>
                <a:ea typeface="腾讯体 W3"/>
              </a:rPr>
              <a:t>方法来自实际项目复盘；案例已脱敏。</a:t>
            </a:r>
            <a:endParaRPr/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持续迭代：先进真实业务，再和使用者一起打磨</a:t>
            </a:r>
          </a:p>
        </p:txBody>
      </p:sp>
      <p:sp>
        <p:nvSpPr>
          <p:cNvPr id="22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先用起来，再逐步完善</a:t>
            </a:r>
          </a:p>
        </p:txBody>
      </p:sp>
      <p:sp>
        <p:nvSpPr>
          <p:cNvPr id="23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方法论 · 业务内迭代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739900" y="4064000"/>
            <a:ext cx="3111500" cy="8382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" name="圆角矩形 24"/>
          <p:cNvSpPr/>
          <p:nvPr/>
        </p:nvSpPr>
        <p:spPr>
          <a:xfrm>
            <a:off x="5638800" y="4064000"/>
            <a:ext cx="3111500" cy="8382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圆角矩形 25"/>
          <p:cNvSpPr/>
          <p:nvPr/>
        </p:nvSpPr>
        <p:spPr>
          <a:xfrm>
            <a:off x="9537700" y="4064000"/>
            <a:ext cx="3111500" cy="8382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圆角矩形 26"/>
          <p:cNvSpPr/>
          <p:nvPr/>
        </p:nvSpPr>
        <p:spPr>
          <a:xfrm>
            <a:off x="13436600" y="4064000"/>
            <a:ext cx="3111500" cy="8382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矩形 27"/>
          <p:cNvSpPr/>
          <p:nvPr/>
        </p:nvSpPr>
        <p:spPr>
          <a:xfrm>
            <a:off x="4851400" y="4229100"/>
            <a:ext cx="787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29" name="矩形 28"/>
          <p:cNvSpPr/>
          <p:nvPr/>
        </p:nvSpPr>
        <p:spPr>
          <a:xfrm>
            <a:off x="8750300" y="4229100"/>
            <a:ext cx="787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30" name="矩形 29"/>
          <p:cNvSpPr/>
          <p:nvPr/>
        </p:nvSpPr>
        <p:spPr>
          <a:xfrm>
            <a:off x="12649200" y="4229100"/>
            <a:ext cx="787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31" name="矩形 30"/>
          <p:cNvSpPr/>
          <p:nvPr/>
        </p:nvSpPr>
        <p:spPr>
          <a:xfrm>
            <a:off x="2585466" y="4241800"/>
            <a:ext cx="1420368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A0F0B"/>
                </a:solidFill>
                <a:latin typeface="腾讯体 W7"/>
                <a:ea typeface="腾讯体 W7"/>
              </a:rPr>
              <a:t>进入业务</a:t>
            </a:r>
            <a:endParaRPr/>
          </a:p>
        </p:txBody>
      </p:sp>
      <p:sp>
        <p:nvSpPr>
          <p:cNvPr id="32" name="矩形 31"/>
          <p:cNvSpPr/>
          <p:nvPr/>
        </p:nvSpPr>
        <p:spPr>
          <a:xfrm>
            <a:off x="6484366" y="4241800"/>
            <a:ext cx="1420368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A0F0B"/>
                </a:solidFill>
                <a:latin typeface="腾讯体 W7"/>
                <a:ea typeface="腾讯体 W7"/>
              </a:rPr>
              <a:t>现场使用</a:t>
            </a:r>
            <a:endParaRPr/>
          </a:p>
        </p:txBody>
      </p:sp>
      <p:sp>
        <p:nvSpPr>
          <p:cNvPr id="33" name="矩形 32"/>
          <p:cNvSpPr/>
          <p:nvPr/>
        </p:nvSpPr>
        <p:spPr>
          <a:xfrm>
            <a:off x="10383266" y="4241800"/>
            <a:ext cx="1420368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A0F0B"/>
                </a:solidFill>
                <a:latin typeface="腾讯体 W7"/>
                <a:ea typeface="腾讯体 W7"/>
              </a:rPr>
              <a:t>收集反馈</a:t>
            </a:r>
            <a:endParaRPr/>
          </a:p>
        </p:txBody>
      </p:sp>
      <p:sp>
        <p:nvSpPr>
          <p:cNvPr id="34" name="矩形 33"/>
          <p:cNvSpPr/>
          <p:nvPr/>
        </p:nvSpPr>
        <p:spPr>
          <a:xfrm>
            <a:off x="14282166" y="4241800"/>
            <a:ext cx="1420368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A0F0B"/>
                </a:solidFill>
                <a:latin typeface="腾讯体 W7"/>
                <a:ea typeface="腾讯体 W7"/>
              </a:rPr>
              <a:t>调整再用</a:t>
            </a:r>
            <a:endParaRPr/>
          </a:p>
        </p:txBody>
      </p:sp>
      <p:sp>
        <p:nvSpPr>
          <p:cNvPr id="35" name="矩形 34"/>
          <p:cNvSpPr/>
          <p:nvPr/>
        </p:nvSpPr>
        <p:spPr>
          <a:xfrm>
            <a:off x="1739900" y="5537200"/>
            <a:ext cx="14808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FFFFFF"/>
                </a:solidFill>
                <a:latin typeface="腾讯体 W3"/>
                <a:ea typeface="腾讯体 W3"/>
              </a:rPr>
              <a:t>从一场真实活动开始，在使用中听反馈、调整下一版。</a:t>
            </a:r>
            <a:endParaRPr/>
          </a:p>
        </p:txBody>
      </p:sp>
      <p:sp>
        <p:nvSpPr>
          <p:cNvPr id="36" name="矩形 35"/>
          <p:cNvSpPr/>
          <p:nvPr/>
        </p:nvSpPr>
        <p:spPr>
          <a:xfrm>
            <a:off x="1739900" y="6248400"/>
            <a:ext cx="14808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D8C9C4"/>
                </a:solidFill>
                <a:latin typeface="腾讯体 W3"/>
                <a:ea typeface="腾讯体 W3"/>
              </a:rPr>
              <a:t>下一场再验证，再把新反馈带回配置，形成循环。</a:t>
            </a:r>
            <a:endParaRPr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落地方法论：嵌得进、验得了、转得动</a:t>
            </a:r>
          </a:p>
        </p:txBody>
      </p:sp>
      <p:sp>
        <p:nvSpPr>
          <p:cNvPr id="39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Vibe Coding 做出的工具，要嵌得进、验得了、转得动，才会变成团队的能力</a:t>
            </a:r>
          </a:p>
        </p:txBody>
      </p:sp>
      <p:sp>
        <p:nvSpPr>
          <p:cNvPr id="40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方法论 · 三个方向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1739900" y="3759200"/>
            <a:ext cx="47244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2" name="圆角矩形 41"/>
          <p:cNvSpPr/>
          <p:nvPr/>
        </p:nvSpPr>
        <p:spPr>
          <a:xfrm>
            <a:off x="6781800" y="3759200"/>
            <a:ext cx="47244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3" name="圆角矩形 42"/>
          <p:cNvSpPr/>
          <p:nvPr/>
        </p:nvSpPr>
        <p:spPr>
          <a:xfrm>
            <a:off x="11823700" y="3759200"/>
            <a:ext cx="47244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4" name="矩形 43"/>
          <p:cNvSpPr/>
          <p:nvPr/>
        </p:nvSpPr>
        <p:spPr>
          <a:xfrm>
            <a:off x="2070100" y="4013200"/>
            <a:ext cx="40640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2F4CB"/>
                </a:solidFill>
                <a:latin typeface="腾讯体 W7"/>
                <a:ea typeface="腾讯体 W7"/>
              </a:rPr>
              <a:t>01  嵌得进</a:t>
            </a:r>
            <a:endParaRPr/>
          </a:p>
        </p:txBody>
      </p:sp>
      <p:sp>
        <p:nvSpPr>
          <p:cNvPr id="45" name="矩形 44"/>
          <p:cNvSpPr/>
          <p:nvPr/>
        </p:nvSpPr>
        <p:spPr>
          <a:xfrm>
            <a:off x="2070100" y="45720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E682D"/>
                </a:solidFill>
                <a:latin typeface="腾讯体 W7"/>
                <a:ea typeface="腾讯体 W7"/>
              </a:rPr>
              <a:t>洞察：先进真实工作，再谈自动化</a:t>
            </a:r>
            <a:endParaRPr/>
          </a:p>
        </p:txBody>
      </p:sp>
      <p:sp>
        <p:nvSpPr>
          <p:cNvPr id="46" name="矩形 45"/>
          <p:cNvSpPr/>
          <p:nvPr/>
        </p:nvSpPr>
        <p:spPr>
          <a:xfrm>
            <a:off x="2070100" y="51308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D8C9C4"/>
                </a:solidFill>
                <a:latin typeface="腾讯体 W7"/>
                <a:ea typeface="腾讯体 W7"/>
              </a:rPr>
              <a:t>踩过的坑</a:t>
            </a:r>
            <a:endParaRPr/>
          </a:p>
        </p:txBody>
      </p:sp>
      <p:sp>
        <p:nvSpPr>
          <p:cNvPr id="47" name="矩形 46"/>
          <p:cNvSpPr/>
          <p:nvPr/>
        </p:nvSpPr>
        <p:spPr>
          <a:xfrm>
            <a:off x="2070100" y="54864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工具做在流程旁边，
演示很好却没人真正用。</a:t>
            </a:r>
            <a:endParaRPr/>
          </a:p>
        </p:txBody>
      </p:sp>
      <p:sp>
        <p:nvSpPr>
          <p:cNvPr id="48" name="矩形 47"/>
          <p:cNvSpPr/>
          <p:nvPr/>
        </p:nvSpPr>
        <p:spPr>
          <a:xfrm>
            <a:off x="2070100" y="64516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22F4CB"/>
                </a:solidFill>
                <a:latin typeface="腾讯体 W7"/>
                <a:ea typeface="腾讯体 W7"/>
              </a:rPr>
              <a:t>后来的做法</a:t>
            </a:r>
            <a:endParaRPr/>
          </a:p>
        </p:txBody>
      </p:sp>
      <p:sp>
        <p:nvSpPr>
          <p:cNvPr id="49" name="矩形 48"/>
          <p:cNvSpPr/>
          <p:nvPr/>
        </p:nvSpPr>
        <p:spPr>
          <a:xfrm>
            <a:off x="2070100" y="68072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嵌进日常主流程，先解决
一个真实痛点，靠用起来建信任。</a:t>
            </a:r>
            <a:endParaRPr/>
          </a:p>
        </p:txBody>
      </p:sp>
      <p:sp>
        <p:nvSpPr>
          <p:cNvPr id="50" name="矩形 49"/>
          <p:cNvSpPr/>
          <p:nvPr/>
        </p:nvSpPr>
        <p:spPr>
          <a:xfrm>
            <a:off x="7112000" y="4013200"/>
            <a:ext cx="40640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2F4CB"/>
                </a:solidFill>
                <a:latin typeface="腾讯体 W7"/>
                <a:ea typeface="腾讯体 W7"/>
              </a:rPr>
              <a:t>02  验得了</a:t>
            </a:r>
            <a:endParaRPr/>
          </a:p>
        </p:txBody>
      </p:sp>
      <p:sp>
        <p:nvSpPr>
          <p:cNvPr id="51" name="矩形 50"/>
          <p:cNvSpPr/>
          <p:nvPr/>
        </p:nvSpPr>
        <p:spPr>
          <a:xfrm>
            <a:off x="7112000" y="45720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E682D"/>
                </a:solidFill>
                <a:latin typeface="腾讯体 W7"/>
                <a:ea typeface="腾讯体 W7"/>
              </a:rPr>
              <a:t>洞察：验收是需求的一部分</a:t>
            </a:r>
            <a:endParaRPr/>
          </a:p>
        </p:txBody>
      </p:sp>
      <p:sp>
        <p:nvSpPr>
          <p:cNvPr id="52" name="矩形 51"/>
          <p:cNvSpPr/>
          <p:nvPr/>
        </p:nvSpPr>
        <p:spPr>
          <a:xfrm>
            <a:off x="7112000" y="51308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D8C9C4"/>
                </a:solidFill>
                <a:latin typeface="腾讯体 W7"/>
                <a:ea typeface="腾讯体 W7"/>
              </a:rPr>
              <a:t>踩过的坑</a:t>
            </a:r>
            <a:endParaRPr/>
          </a:p>
        </p:txBody>
      </p:sp>
      <p:sp>
        <p:nvSpPr>
          <p:cNvPr id="53" name="矩形 52"/>
          <p:cNvSpPr/>
          <p:nvPr/>
        </p:nvSpPr>
        <p:spPr>
          <a:xfrm>
            <a:off x="7112000" y="54864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样例都对、真实数据就错；
同一个人既改又判分。</a:t>
            </a:r>
            <a:endParaRPr/>
          </a:p>
        </p:txBody>
      </p:sp>
      <p:sp>
        <p:nvSpPr>
          <p:cNvPr id="54" name="矩形 53"/>
          <p:cNvSpPr/>
          <p:nvPr/>
        </p:nvSpPr>
        <p:spPr>
          <a:xfrm>
            <a:off x="7112000" y="64516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22F4CB"/>
                </a:solidFill>
                <a:latin typeface="腾讯体 W7"/>
                <a:ea typeface="腾讯体 W7"/>
              </a:rPr>
              <a:t>后来的做法</a:t>
            </a:r>
            <a:endParaRPr/>
          </a:p>
        </p:txBody>
      </p:sp>
      <p:sp>
        <p:nvSpPr>
          <p:cNvPr id="55" name="矩形 54"/>
          <p:cNvSpPr/>
          <p:nvPr/>
        </p:nvSpPr>
        <p:spPr>
          <a:xfrm>
            <a:off x="7112000" y="68072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先由业务定义什么叫做对，
用真实样例验收，改判分开。</a:t>
            </a:r>
            <a:endParaRPr/>
          </a:p>
        </p:txBody>
      </p:sp>
      <p:sp>
        <p:nvSpPr>
          <p:cNvPr id="56" name="矩形 55"/>
          <p:cNvSpPr/>
          <p:nvPr/>
        </p:nvSpPr>
        <p:spPr>
          <a:xfrm>
            <a:off x="12153900" y="4013200"/>
            <a:ext cx="40640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2F4CB"/>
                </a:solidFill>
                <a:latin typeface="腾讯体 W7"/>
                <a:ea typeface="腾讯体 W7"/>
              </a:rPr>
              <a:t>03  转得动</a:t>
            </a:r>
            <a:endParaRPr/>
          </a:p>
        </p:txBody>
      </p:sp>
      <p:sp>
        <p:nvSpPr>
          <p:cNvPr id="57" name="矩形 56"/>
          <p:cNvSpPr/>
          <p:nvPr/>
        </p:nvSpPr>
        <p:spPr>
          <a:xfrm>
            <a:off x="12153900" y="45720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E682D"/>
                </a:solidFill>
                <a:latin typeface="腾讯体 W7"/>
                <a:ea typeface="腾讯体 W7"/>
              </a:rPr>
              <a:t>洞察：沉淀为资产，才算能力</a:t>
            </a:r>
            <a:endParaRPr/>
          </a:p>
        </p:txBody>
      </p:sp>
      <p:sp>
        <p:nvSpPr>
          <p:cNvPr id="58" name="矩形 57"/>
          <p:cNvSpPr/>
          <p:nvPr/>
        </p:nvSpPr>
        <p:spPr>
          <a:xfrm>
            <a:off x="12153900" y="51308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D8C9C4"/>
                </a:solidFill>
                <a:latin typeface="腾讯体 W7"/>
                <a:ea typeface="腾讯体 W7"/>
              </a:rPr>
              <a:t>踩过的坑</a:t>
            </a:r>
            <a:endParaRPr/>
          </a:p>
        </p:txBody>
      </p:sp>
      <p:sp>
        <p:nvSpPr>
          <p:cNvPr id="59" name="矩形 58"/>
          <p:cNvSpPr/>
          <p:nvPr/>
        </p:nvSpPr>
        <p:spPr>
          <a:xfrm>
            <a:off x="12153900" y="54864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只改提示词，补丁越叠越多；
重试一次成功就当修好。</a:t>
            </a:r>
            <a:endParaRPr/>
          </a:p>
        </p:txBody>
      </p:sp>
      <p:sp>
        <p:nvSpPr>
          <p:cNvPr id="60" name="矩形 59"/>
          <p:cNvSpPr/>
          <p:nvPr/>
        </p:nvSpPr>
        <p:spPr>
          <a:xfrm>
            <a:off x="12153900" y="64516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22F4CB"/>
                </a:solidFill>
                <a:latin typeface="腾讯体 W7"/>
                <a:ea typeface="腾讯体 W7"/>
              </a:rPr>
              <a:t>后来的做法</a:t>
            </a:r>
            <a:endParaRPr/>
          </a:p>
        </p:txBody>
      </p:sp>
      <p:sp>
        <p:nvSpPr>
          <p:cNvPr id="61" name="矩形 60"/>
          <p:cNvSpPr/>
          <p:nvPr/>
        </p:nvSpPr>
        <p:spPr>
          <a:xfrm>
            <a:off x="12153900" y="68072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缺口归因到规则或上下文，
改动可验证、可回归、可回退。</a:t>
            </a:r>
            <a:endParaRPr/>
          </a:p>
        </p:txBody>
      </p:sp>
      <p:sp>
        <p:nvSpPr>
          <p:cNvPr id="62" name="矩形 61"/>
          <p:cNvSpPr/>
          <p:nvPr/>
        </p:nvSpPr>
        <p:spPr>
          <a:xfrm>
            <a:off x="1739900" y="8255000"/>
            <a:ext cx="14808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2F4CB"/>
                </a:solidFill>
                <a:latin typeface="腾讯体 W7"/>
                <a:ea typeface="腾讯体 W7"/>
              </a:rPr>
              <a:t>能运行只是起点：嵌进流程、验清结果、沉淀成资产，才是团队能力。</a:t>
            </a:r>
            <a:endParaRPr/>
          </a:p>
        </p:txBody>
      </p:sp>
      <p:sp>
        <p:nvSpPr>
          <p:cNvPr id="63" name="矩形 62"/>
          <p:cNvSpPr/>
          <p:nvPr/>
        </p:nvSpPr>
        <p:spPr>
          <a:xfrm>
            <a:off x="1739900" y="94488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BCAFA9"/>
                </a:solidFill>
                <a:latin typeface="腾讯体 W3"/>
                <a:ea typeface="腾讯体 W3"/>
              </a:rPr>
              <a:t>方法论适用于个人原型与团队共建。</a:t>
            </a:r>
            <a:endParaRPr/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29"/>
          <p:cNvSpPr txBox="1"/>
          <p:nvPr/>
        </p:nvSpPr>
        <p:spPr>
          <a:xfrm>
            <a:off x="4026352" y="4612027"/>
            <a:ext cx="10926778" cy="113538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>
              <a:lnSpc>
                <a:spcPct val="130000"/>
              </a:lnSpc>
              <a:defRPr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4200" b="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案例二：从个人 Skill 到团队资产</a:t>
            </a:r>
          </a:p>
        </p:txBody>
      </p:sp>
      <p:sp>
        <p:nvSpPr>
          <p:cNvPr id="66" name="借助人工智能与大数据  更安全的互联网营销"/>
          <p:cNvSpPr txBox="1"/>
          <p:nvPr/>
        </p:nvSpPr>
        <p:spPr>
          <a:xfrm>
            <a:off x="4031432" y="5912507"/>
            <a:ext cx="9652000" cy="1143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5580" tIns="25580" rIns="25580" bIns="25580" numCol="1" anchor="t">
            <a:spAutoFit/>
          </a:bodyPr>
          <a:lstStyle>
            <a:lvl1pPr>
              <a:lnSpc>
                <a:spcPct val="150000"/>
              </a:lnSpc>
              <a:defRPr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sz="2200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个人写 Skill 提效，SkillHub 把产物汇到一起，
NexTAM 统一调用，再探索数字员工。</a:t>
            </a:r>
          </a:p>
        </p:txBody>
      </p:sp>
      <p:sp>
        <p:nvSpPr>
          <p:cNvPr id="67" name="泪滴形 7"/>
          <p:cNvSpPr/>
          <p:nvPr/>
        </p:nvSpPr>
        <p:spPr>
          <a:xfrm>
            <a:off x="7879879" y="2509004"/>
            <a:ext cx="1750695" cy="1688465"/>
          </a:xfrm>
          <a:prstGeom prst="teardrop">
            <a:avLst/>
          </a:prstGeom>
          <a:solidFill>
            <a:srgbClr val="FE682D"/>
          </a:solidFill>
          <a:ln w="38100" cap="flat">
            <a:noFill/>
            <a:prstDash val="solid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8" tIns="45718" rIns="45718" bIns="45718" numCol="1" spcCol="38100" rtlCol="0" anchor="ctr" forceAA="0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26BFF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68" name="矩形 29"/>
          <p:cNvSpPr txBox="1"/>
          <p:nvPr/>
        </p:nvSpPr>
        <p:spPr>
          <a:xfrm>
            <a:off x="7733104" y="2725221"/>
            <a:ext cx="2044244" cy="125603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 algn="ctr">
              <a:lnSpc>
                <a:spcPct val="130000"/>
              </a:lnSpc>
              <a:defRPr sz="6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4800" dirty="0">
                <a:solidFill>
                  <a:srgbClr val="F9FBFA"/>
                </a:solidFill>
                <a:latin typeface="腾讯体 W7" panose="020C08030202040F0204" charset="-122"/>
                <a:ea typeface="腾讯体 W7" panose="020C08030202040F0204" charset="-122"/>
              </a:rPr>
              <a:t>03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案例二：从工单分析切入团队复用</a:t>
            </a:r>
          </a:p>
        </p:txBody>
      </p:sp>
      <p:sp>
        <p:nvSpPr>
          <p:cNvPr id="71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先让 AI 看见业务</a:t>
            </a:r>
          </a:p>
        </p:txBody>
      </p:sp>
      <p:sp>
        <p:nvSpPr>
          <p:cNvPr id="72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团队共建 · 从工单进入业务</a:t>
            </a:r>
          </a:p>
        </p:txBody>
      </p:sp>
      <p:sp>
        <p:nvSpPr>
          <p:cNvPr id="73" name="圆角矩形 72"/>
          <p:cNvSpPr/>
          <p:nvPr/>
        </p:nvSpPr>
        <p:spPr>
          <a:xfrm>
            <a:off x="1739900" y="4699000"/>
            <a:ext cx="3111500" cy="8382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4" name="圆角矩形 73"/>
          <p:cNvSpPr/>
          <p:nvPr/>
        </p:nvSpPr>
        <p:spPr>
          <a:xfrm>
            <a:off x="5638800" y="4699000"/>
            <a:ext cx="3111500" cy="8382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5" name="圆角矩形 74"/>
          <p:cNvSpPr/>
          <p:nvPr/>
        </p:nvSpPr>
        <p:spPr>
          <a:xfrm>
            <a:off x="9537700" y="4699000"/>
            <a:ext cx="3111500" cy="8382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6" name="圆角矩形 75"/>
          <p:cNvSpPr/>
          <p:nvPr/>
        </p:nvSpPr>
        <p:spPr>
          <a:xfrm>
            <a:off x="13436600" y="4699000"/>
            <a:ext cx="3111500" cy="8382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7" name="矩形 76"/>
          <p:cNvSpPr/>
          <p:nvPr/>
        </p:nvSpPr>
        <p:spPr>
          <a:xfrm>
            <a:off x="1739900" y="3810000"/>
            <a:ext cx="14808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FFFFFF"/>
                </a:solidFill>
                <a:latin typeface="腾讯体 W3"/>
                <a:ea typeface="腾讯体 W3"/>
              </a:rPr>
              <a:t>先列清能读到什么、缺什么，再让 Skill 给结论。</a:t>
            </a:r>
            <a:endParaRPr/>
          </a:p>
        </p:txBody>
      </p:sp>
      <p:sp>
        <p:nvSpPr>
          <p:cNvPr id="78" name="矩形 77"/>
          <p:cNvSpPr/>
          <p:nvPr/>
        </p:nvSpPr>
        <p:spPr>
          <a:xfrm>
            <a:off x="4851400" y="4864100"/>
            <a:ext cx="787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79" name="矩形 78"/>
          <p:cNvSpPr/>
          <p:nvPr/>
        </p:nvSpPr>
        <p:spPr>
          <a:xfrm>
            <a:off x="8750300" y="4864100"/>
            <a:ext cx="787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80" name="矩形 79"/>
          <p:cNvSpPr/>
          <p:nvPr/>
        </p:nvSpPr>
        <p:spPr>
          <a:xfrm>
            <a:off x="12649200" y="4864100"/>
            <a:ext cx="787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FE682D"/>
                </a:solidFill>
                <a:latin typeface="腾讯体 W7"/>
                <a:ea typeface="腾讯体 W7"/>
              </a:rPr>
              <a:t>→</a:t>
            </a:r>
            <a:endParaRPr/>
          </a:p>
        </p:txBody>
      </p:sp>
      <p:sp>
        <p:nvSpPr>
          <p:cNvPr id="81" name="矩形 80"/>
          <p:cNvSpPr/>
          <p:nvPr/>
        </p:nvSpPr>
        <p:spPr>
          <a:xfrm>
            <a:off x="2585466" y="4876800"/>
            <a:ext cx="1420368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A0F0B"/>
                </a:solidFill>
                <a:latin typeface="腾讯体 W7"/>
                <a:ea typeface="腾讯体 W7"/>
              </a:rPr>
              <a:t>授权接入</a:t>
            </a:r>
            <a:endParaRPr/>
          </a:p>
        </p:txBody>
      </p:sp>
      <p:sp>
        <p:nvSpPr>
          <p:cNvPr id="82" name="矩形 81"/>
          <p:cNvSpPr/>
          <p:nvPr/>
        </p:nvSpPr>
        <p:spPr>
          <a:xfrm>
            <a:off x="6484366" y="4876800"/>
            <a:ext cx="1420368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A0F0B"/>
                </a:solidFill>
                <a:latin typeface="腾讯体 W7"/>
                <a:ea typeface="腾讯体 W7"/>
              </a:rPr>
              <a:t>资料体检</a:t>
            </a:r>
            <a:endParaRPr/>
          </a:p>
        </p:txBody>
      </p:sp>
      <p:sp>
        <p:nvSpPr>
          <p:cNvPr id="83" name="矩形 82"/>
          <p:cNvSpPr/>
          <p:nvPr/>
        </p:nvSpPr>
        <p:spPr>
          <a:xfrm>
            <a:off x="10137902" y="4876800"/>
            <a:ext cx="1911095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A0F0B"/>
                </a:solidFill>
                <a:latin typeface="腾讯体 W7"/>
                <a:ea typeface="腾讯体 W7"/>
              </a:rPr>
              <a:t>Skill 归因</a:t>
            </a:r>
            <a:endParaRPr/>
          </a:p>
        </p:txBody>
      </p:sp>
      <p:sp>
        <p:nvSpPr>
          <p:cNvPr id="84" name="矩形 83"/>
          <p:cNvSpPr/>
          <p:nvPr/>
        </p:nvSpPr>
        <p:spPr>
          <a:xfrm>
            <a:off x="14282166" y="4876800"/>
            <a:ext cx="1420368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A0F0B"/>
                </a:solidFill>
                <a:latin typeface="腾讯体 W7"/>
                <a:ea typeface="腾讯体 W7"/>
              </a:rPr>
              <a:t>证据草稿</a:t>
            </a:r>
            <a:endParaRPr/>
          </a:p>
        </p:txBody>
      </p:sp>
      <p:sp>
        <p:nvSpPr>
          <p:cNvPr id="85" name="矩形 84"/>
          <p:cNvSpPr/>
          <p:nvPr/>
        </p:nvSpPr>
        <p:spPr>
          <a:xfrm>
            <a:off x="1739900" y="6146800"/>
            <a:ext cx="14808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D8C9C4"/>
                </a:solidFill>
                <a:latin typeface="腾讯体 W3"/>
                <a:ea typeface="腾讯体 W3"/>
              </a:rPr>
              <a:t>先看清输入缺口，别让漂亮的结论掩盖资料缺陷；再看同事能否复用。</a:t>
            </a:r>
            <a:endParaRPr/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Box 2"/>
          <p:cNvSpPr txBox="1"/>
          <p:nvPr/>
        </p:nvSpPr>
        <p:spPr>
          <a:xfrm>
            <a:off x="1739900" y="1905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第一步：每个人先写自己的 Skill，给自己提效</a:t>
            </a:r>
          </a:p>
        </p:txBody>
      </p:sp>
      <p:sp>
        <p:nvSpPr>
          <p:cNvPr id="88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团队共建 · ① 个人提效</a:t>
            </a:r>
          </a:p>
        </p:txBody>
      </p:sp>
      <p:sp>
        <p:nvSpPr>
          <p:cNvPr id="89" name="圆角矩形 88"/>
          <p:cNvSpPr/>
          <p:nvPr/>
        </p:nvSpPr>
        <p:spPr>
          <a:xfrm>
            <a:off x="11645900" y="3327400"/>
            <a:ext cx="4902200" cy="4064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" name="矩形 89"/>
          <p:cNvSpPr/>
          <p:nvPr/>
        </p:nvSpPr>
        <p:spPr>
          <a:xfrm>
            <a:off x="1739900" y="3429000"/>
            <a:ext cx="6350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800">
                <a:solidFill>
                  <a:srgbClr val="FE682D"/>
                </a:solidFill>
                <a:latin typeface="腾讯体 W7"/>
                <a:ea typeface="腾讯体 W7"/>
              </a:rPr>
              <a:t>1</a:t>
            </a:r>
            <a:endParaRPr/>
          </a:p>
        </p:txBody>
      </p:sp>
      <p:sp>
        <p:nvSpPr>
          <p:cNvPr id="91" name="矩形 90"/>
          <p:cNvSpPr/>
          <p:nvPr/>
        </p:nvSpPr>
        <p:spPr>
          <a:xfrm>
            <a:off x="2501900" y="3429000"/>
            <a:ext cx="762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22F4CB"/>
                </a:solidFill>
                <a:latin typeface="腾讯体 W7"/>
                <a:ea typeface="腾讯体 W7"/>
              </a:rPr>
              <a:t>接数据</a:t>
            </a:r>
            <a:endParaRPr/>
          </a:p>
        </p:txBody>
      </p:sp>
      <p:sp>
        <p:nvSpPr>
          <p:cNvPr id="92" name="矩形 91"/>
          <p:cNvSpPr/>
          <p:nvPr/>
        </p:nvSpPr>
        <p:spPr>
          <a:xfrm>
            <a:off x="2501900" y="4013200"/>
            <a:ext cx="83820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Andon MCP 接入工单、群聊、告警与客户信息</a:t>
            </a:r>
            <a:endParaRPr/>
          </a:p>
        </p:txBody>
      </p:sp>
      <p:sp>
        <p:nvSpPr>
          <p:cNvPr id="93" name="矩形 92"/>
          <p:cNvSpPr/>
          <p:nvPr/>
        </p:nvSpPr>
        <p:spPr>
          <a:xfrm>
            <a:off x="1739900" y="4851400"/>
            <a:ext cx="6350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800">
                <a:solidFill>
                  <a:srgbClr val="FE682D"/>
                </a:solidFill>
                <a:latin typeface="腾讯体 W7"/>
                <a:ea typeface="腾讯体 W7"/>
              </a:rPr>
              <a:t>2</a:t>
            </a:r>
            <a:endParaRPr/>
          </a:p>
        </p:txBody>
      </p:sp>
      <p:sp>
        <p:nvSpPr>
          <p:cNvPr id="94" name="矩形 93"/>
          <p:cNvSpPr/>
          <p:nvPr/>
        </p:nvSpPr>
        <p:spPr>
          <a:xfrm>
            <a:off x="2501900" y="4851400"/>
            <a:ext cx="762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22F4CB"/>
                </a:solidFill>
                <a:latin typeface="腾讯体 W7"/>
                <a:ea typeface="腾讯体 W7"/>
              </a:rPr>
              <a:t>写方法</a:t>
            </a:r>
            <a:endParaRPr/>
          </a:p>
        </p:txBody>
      </p:sp>
      <p:sp>
        <p:nvSpPr>
          <p:cNvPr id="95" name="矩形 94"/>
          <p:cNvSpPr/>
          <p:nvPr/>
        </p:nvSpPr>
        <p:spPr>
          <a:xfrm>
            <a:off x="2501900" y="5435600"/>
            <a:ext cx="83820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把工单总结、客情分析、单产品排障写成 Skill</a:t>
            </a:r>
            <a:endParaRPr/>
          </a:p>
        </p:txBody>
      </p:sp>
      <p:sp>
        <p:nvSpPr>
          <p:cNvPr id="96" name="矩形 95"/>
          <p:cNvSpPr/>
          <p:nvPr/>
        </p:nvSpPr>
        <p:spPr>
          <a:xfrm>
            <a:off x="1739900" y="6273800"/>
            <a:ext cx="6350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800">
                <a:solidFill>
                  <a:srgbClr val="FE682D"/>
                </a:solidFill>
                <a:latin typeface="腾讯体 W7"/>
                <a:ea typeface="腾讯体 W7"/>
              </a:rPr>
              <a:t>3</a:t>
            </a:r>
            <a:endParaRPr/>
          </a:p>
        </p:txBody>
      </p:sp>
      <p:sp>
        <p:nvSpPr>
          <p:cNvPr id="97" name="矩形 96"/>
          <p:cNvSpPr/>
          <p:nvPr/>
        </p:nvSpPr>
        <p:spPr>
          <a:xfrm>
            <a:off x="2501900" y="6273800"/>
            <a:ext cx="762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22F4CB"/>
                </a:solidFill>
                <a:latin typeface="腾讯体 W7"/>
                <a:ea typeface="腾讯体 W7"/>
              </a:rPr>
              <a:t>先自用</a:t>
            </a:r>
            <a:endParaRPr/>
          </a:p>
        </p:txBody>
      </p:sp>
      <p:sp>
        <p:nvSpPr>
          <p:cNvPr id="98" name="矩形 97"/>
          <p:cNvSpPr/>
          <p:nvPr/>
        </p:nvSpPr>
        <p:spPr>
          <a:xfrm>
            <a:off x="2501900" y="6858000"/>
            <a:ext cx="83820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用在自己的工单上，结论附证据，自己先验收</a:t>
            </a:r>
            <a:endParaRPr/>
          </a:p>
        </p:txBody>
      </p:sp>
      <p:sp>
        <p:nvSpPr>
          <p:cNvPr id="99" name="矩形 98"/>
          <p:cNvSpPr/>
          <p:nvPr/>
        </p:nvSpPr>
        <p:spPr>
          <a:xfrm>
            <a:off x="12026900" y="3632200"/>
            <a:ext cx="41402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从自己的活开始</a:t>
            </a:r>
            <a:endParaRPr/>
          </a:p>
        </p:txBody>
      </p:sp>
      <p:sp>
        <p:nvSpPr>
          <p:cNvPr id="100" name="矩形 99"/>
          <p:cNvSpPr/>
          <p:nvPr/>
        </p:nvSpPr>
        <p:spPr>
          <a:xfrm>
            <a:off x="12026900" y="4470400"/>
            <a:ext cx="4140200" cy="1016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FFFFFF"/>
                </a:solidFill>
                <a:latin typeface="腾讯体 W3"/>
                <a:ea typeface="腾讯体 W3"/>
              </a:rPr>
              <a:t>MCP 接入数据
高频活写成 Skill</a:t>
            </a:r>
            <a:endParaRPr/>
          </a:p>
        </p:txBody>
      </p:sp>
      <p:sp>
        <p:nvSpPr>
          <p:cNvPr id="101" name="矩形 100"/>
          <p:cNvSpPr/>
          <p:nvPr/>
        </p:nvSpPr>
        <p:spPr>
          <a:xfrm>
            <a:off x="12026900" y="5842000"/>
            <a:ext cx="4140200" cy="1016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FE682D"/>
                </a:solidFill>
                <a:latin typeface="腾讯体 W7"/>
                <a:ea typeface="腾讯体 W7"/>
              </a:rPr>
              <a:t>先在自己的工单上
跑通、验对</a:t>
            </a:r>
            <a:endParaRPr/>
          </a:p>
        </p:txBody>
      </p:sp>
      <p:sp>
        <p:nvSpPr>
          <p:cNvPr id="102" name="矩形 101"/>
          <p:cNvSpPr/>
          <p:nvPr/>
        </p:nvSpPr>
        <p:spPr>
          <a:xfrm>
            <a:off x="1739900" y="94488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BCAFA9"/>
                </a:solidFill>
                <a:latin typeface="腾讯体 W3"/>
                <a:ea typeface="腾讯体 W3"/>
              </a:rPr>
              <a:t>参考腾讯云售后团队历史实践；每个 Skill 先由作者本人验证。</a:t>
            </a:r>
            <a:endParaRPr/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48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SkillHub：把大家的 Vibe Coding 产物汇到一起</a:t>
            </a:r>
          </a:p>
        </p:txBody>
      </p:sp>
      <p:sp>
        <p:nvSpPr>
          <p:cNvPr id="105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Skill  ·  MCP  ·  Agent  —  三类 AI 资产统一上架</a:t>
            </a:r>
          </a:p>
        </p:txBody>
      </p:sp>
      <p:sp>
        <p:nvSpPr>
          <p:cNvPr id="106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团队共建 · ② SkillHub 汇聚</a:t>
            </a:r>
          </a:p>
        </p:txBody>
      </p:sp>
      <p:sp>
        <p:nvSpPr>
          <p:cNvPr id="107" name="圆角矩形 106"/>
          <p:cNvSpPr/>
          <p:nvPr/>
        </p:nvSpPr>
        <p:spPr>
          <a:xfrm>
            <a:off x="1739900" y="3810000"/>
            <a:ext cx="4724400" cy="2159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8" name="圆角矩形 107"/>
          <p:cNvSpPr/>
          <p:nvPr/>
        </p:nvSpPr>
        <p:spPr>
          <a:xfrm>
            <a:off x="6781800" y="3810000"/>
            <a:ext cx="4724400" cy="2159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9" name="圆角矩形 108"/>
          <p:cNvSpPr/>
          <p:nvPr/>
        </p:nvSpPr>
        <p:spPr>
          <a:xfrm>
            <a:off x="11823700" y="3810000"/>
            <a:ext cx="4724400" cy="2159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0" name="圆角矩形 109"/>
          <p:cNvSpPr/>
          <p:nvPr/>
        </p:nvSpPr>
        <p:spPr>
          <a:xfrm>
            <a:off x="1739900" y="6350000"/>
            <a:ext cx="4724400" cy="7112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7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1" name="圆角矩形 110"/>
          <p:cNvSpPr/>
          <p:nvPr/>
        </p:nvSpPr>
        <p:spPr>
          <a:xfrm>
            <a:off x="6781800" y="6350000"/>
            <a:ext cx="4724400" cy="7112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7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2" name="圆角矩形 111"/>
          <p:cNvSpPr/>
          <p:nvPr/>
        </p:nvSpPr>
        <p:spPr>
          <a:xfrm>
            <a:off x="11823700" y="6350000"/>
            <a:ext cx="4724400" cy="7112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7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3" name="矩形 112"/>
          <p:cNvSpPr/>
          <p:nvPr/>
        </p:nvSpPr>
        <p:spPr>
          <a:xfrm>
            <a:off x="2070100" y="4064000"/>
            <a:ext cx="4064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22F4CB"/>
                </a:solidFill>
                <a:latin typeface="腾讯体 W7"/>
                <a:ea typeface="腾讯体 W7"/>
              </a:rPr>
              <a:t>01  Skill</a:t>
            </a:r>
            <a:endParaRPr/>
          </a:p>
        </p:txBody>
      </p:sp>
      <p:sp>
        <p:nvSpPr>
          <p:cNvPr id="114" name="矩形 113"/>
          <p:cNvSpPr/>
          <p:nvPr/>
        </p:nvSpPr>
        <p:spPr>
          <a:xfrm>
            <a:off x="2070100" y="47498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FFFFF"/>
                </a:solidFill>
                <a:latin typeface="腾讯体 W3"/>
                <a:ea typeface="腾讯体 W3"/>
              </a:rPr>
              <a:t>个人写的方法与流程</a:t>
            </a:r>
            <a:endParaRPr/>
          </a:p>
        </p:txBody>
      </p:sp>
      <p:sp>
        <p:nvSpPr>
          <p:cNvPr id="115" name="矩形 114"/>
          <p:cNvSpPr/>
          <p:nvPr/>
        </p:nvSpPr>
        <p:spPr>
          <a:xfrm>
            <a:off x="2070100" y="52578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D8C9C4"/>
                </a:solidFill>
                <a:latin typeface="腾讯体 W3"/>
                <a:ea typeface="腾讯体 W3"/>
              </a:rPr>
              <a:t>工单总结、排障、客情</a:t>
            </a:r>
            <a:endParaRPr/>
          </a:p>
        </p:txBody>
      </p:sp>
      <p:sp>
        <p:nvSpPr>
          <p:cNvPr id="116" name="矩形 115"/>
          <p:cNvSpPr/>
          <p:nvPr/>
        </p:nvSpPr>
        <p:spPr>
          <a:xfrm>
            <a:off x="7112000" y="4064000"/>
            <a:ext cx="4064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22F4CB"/>
                </a:solidFill>
                <a:latin typeface="腾讯体 W7"/>
                <a:ea typeface="腾讯体 W7"/>
              </a:rPr>
              <a:t>02  MCP</a:t>
            </a:r>
            <a:endParaRPr/>
          </a:p>
        </p:txBody>
      </p:sp>
      <p:sp>
        <p:nvSpPr>
          <p:cNvPr id="117" name="矩形 116"/>
          <p:cNvSpPr/>
          <p:nvPr/>
        </p:nvSpPr>
        <p:spPr>
          <a:xfrm>
            <a:off x="7112000" y="47498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FFFFF"/>
                </a:solidFill>
                <a:latin typeface="腾讯体 W3"/>
                <a:ea typeface="腾讯体 W3"/>
              </a:rPr>
              <a:t>数据与工具接入</a:t>
            </a:r>
            <a:endParaRPr/>
          </a:p>
        </p:txBody>
      </p:sp>
      <p:sp>
        <p:nvSpPr>
          <p:cNvPr id="118" name="矩形 117"/>
          <p:cNvSpPr/>
          <p:nvPr/>
        </p:nvSpPr>
        <p:spPr>
          <a:xfrm>
            <a:off x="7112000" y="52578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D8C9C4"/>
                </a:solidFill>
                <a:latin typeface="腾讯体 W3"/>
                <a:ea typeface="腾讯体 W3"/>
              </a:rPr>
              <a:t>让 Agent 看见业务系统</a:t>
            </a:r>
            <a:endParaRPr/>
          </a:p>
        </p:txBody>
      </p:sp>
      <p:sp>
        <p:nvSpPr>
          <p:cNvPr id="119" name="矩形 118"/>
          <p:cNvSpPr/>
          <p:nvPr/>
        </p:nvSpPr>
        <p:spPr>
          <a:xfrm>
            <a:off x="12153900" y="4064000"/>
            <a:ext cx="4064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22F4CB"/>
                </a:solidFill>
                <a:latin typeface="腾讯体 W7"/>
                <a:ea typeface="腾讯体 W7"/>
              </a:rPr>
              <a:t>03  Agent</a:t>
            </a:r>
            <a:endParaRPr/>
          </a:p>
        </p:txBody>
      </p:sp>
      <p:sp>
        <p:nvSpPr>
          <p:cNvPr id="120" name="矩形 119"/>
          <p:cNvSpPr/>
          <p:nvPr/>
        </p:nvSpPr>
        <p:spPr>
          <a:xfrm>
            <a:off x="12153900" y="47498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FFFFF"/>
                </a:solidFill>
                <a:latin typeface="腾讯体 W3"/>
                <a:ea typeface="腾讯体 W3"/>
              </a:rPr>
              <a:t>组合多个 Skill</a:t>
            </a:r>
            <a:endParaRPr/>
          </a:p>
        </p:txBody>
      </p:sp>
      <p:sp>
        <p:nvSpPr>
          <p:cNvPr id="121" name="矩形 120"/>
          <p:cNvSpPr/>
          <p:nvPr/>
        </p:nvSpPr>
        <p:spPr>
          <a:xfrm>
            <a:off x="12153900" y="52578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D8C9C4"/>
                </a:solidFill>
                <a:latin typeface="腾讯体 W3"/>
                <a:ea typeface="腾讯体 W3"/>
              </a:rPr>
              <a:t>面向一类岗位任务</a:t>
            </a:r>
            <a:endParaRPr/>
          </a:p>
        </p:txBody>
      </p:sp>
      <p:sp>
        <p:nvSpPr>
          <p:cNvPr id="122" name="矩形 121"/>
          <p:cNvSpPr/>
          <p:nvPr/>
        </p:nvSpPr>
        <p:spPr>
          <a:xfrm>
            <a:off x="3035681" y="6464300"/>
            <a:ext cx="2132837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22F4CB"/>
                </a:solidFill>
                <a:latin typeface="腾讯体 W7"/>
                <a:ea typeface="腾讯体 W7"/>
              </a:rPr>
              <a:t>统一上架与版本</a:t>
            </a:r>
            <a:endParaRPr/>
          </a:p>
        </p:txBody>
      </p:sp>
      <p:sp>
        <p:nvSpPr>
          <p:cNvPr id="123" name="矩形 122"/>
          <p:cNvSpPr/>
          <p:nvPr/>
        </p:nvSpPr>
        <p:spPr>
          <a:xfrm>
            <a:off x="7941564" y="6464300"/>
            <a:ext cx="2404871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22F4CB"/>
                </a:solidFill>
                <a:latin typeface="腾讯体 W7"/>
                <a:ea typeface="腾讯体 W7"/>
              </a:rPr>
              <a:t>标注负责人与权限</a:t>
            </a:r>
            <a:endParaRPr/>
          </a:p>
        </p:txBody>
      </p:sp>
      <p:sp>
        <p:nvSpPr>
          <p:cNvPr id="124" name="矩形 123"/>
          <p:cNvSpPr/>
          <p:nvPr/>
        </p:nvSpPr>
        <p:spPr>
          <a:xfrm>
            <a:off x="12847447" y="6464300"/>
            <a:ext cx="2676905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22F4CB"/>
                </a:solidFill>
                <a:latin typeface="腾讯体 W7"/>
                <a:ea typeface="腾讯体 W7"/>
              </a:rPr>
              <a:t>同事复用、反馈回流</a:t>
            </a:r>
            <a:endParaRPr/>
          </a:p>
        </p:txBody>
      </p:sp>
      <p:sp>
        <p:nvSpPr>
          <p:cNvPr id="125" name="矩形 124"/>
          <p:cNvSpPr/>
          <p:nvPr/>
        </p:nvSpPr>
        <p:spPr>
          <a:xfrm>
            <a:off x="1739900" y="7493000"/>
            <a:ext cx="14808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400">
                <a:solidFill>
                  <a:srgbClr val="FFFFFF"/>
                </a:solidFill>
                <a:latin typeface="腾讯体 W7"/>
                <a:ea typeface="腾讯体 W7"/>
              </a:rPr>
              <a:t>个人产物变成团队资产：别人能找到、能调用、能接着改。</a:t>
            </a:r>
            <a:endParaRPr/>
          </a:p>
        </p:txBody>
      </p:sp>
      <p:sp>
        <p:nvSpPr>
          <p:cNvPr id="126" name="矩形 125"/>
          <p:cNvSpPr/>
          <p:nvPr/>
        </p:nvSpPr>
        <p:spPr>
          <a:xfrm>
            <a:off x="1739900" y="94488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BCAFA9"/>
                </a:solidFill>
                <a:latin typeface="腾讯体 W3"/>
                <a:ea typeface="腾讯体 W3"/>
              </a:rPr>
              <a:t>参考腾讯云售后团队历史实践；不以资产数量推断使用效果。</a:t>
            </a:r>
            <a:endParaRPr/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NexTAM：用 Vibe Coding 做售后统一工作台</a:t>
            </a:r>
          </a:p>
        </p:txBody>
      </p:sp>
      <p:sp>
        <p:nvSpPr>
          <p:cNvPr id="129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一个入口，组合全部资产</a:t>
            </a:r>
          </a:p>
        </p:txBody>
      </p:sp>
      <p:sp>
        <p:nvSpPr>
          <p:cNvPr id="130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团队共建 · ③ NexTAM 工作台</a:t>
            </a:r>
          </a:p>
        </p:txBody>
      </p:sp>
      <p:pic>
        <p:nvPicPr>
          <p:cNvPr id="131" name="图片 130"/>
          <p:cNvPicPr/>
          <p:nvPr/>
        </p:nvPicPr>
        <p:blipFill>
          <a:blip r:embed="rId3"/>
          <a:stretch/>
        </p:blipFill>
        <p:spPr>
          <a:xfrm>
            <a:off x="1739900" y="3759200"/>
            <a:ext cx="7112000" cy="4787658"/>
          </a:xfrm>
          <a:prstGeom prst="roundRect">
            <a:avLst>
              <a:gd name="adj" fmla="val 1500"/>
            </a:avLst>
          </a:prstGeom>
        </p:spPr>
      </p:pic>
      <p:sp>
        <p:nvSpPr>
          <p:cNvPr id="132" name="圆角矩形 131"/>
          <p:cNvSpPr/>
          <p:nvPr/>
        </p:nvSpPr>
        <p:spPr>
          <a:xfrm>
            <a:off x="9486900" y="3810000"/>
            <a:ext cx="7061200" cy="7366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3" name="圆角矩形 132"/>
          <p:cNvSpPr/>
          <p:nvPr/>
        </p:nvSpPr>
        <p:spPr>
          <a:xfrm>
            <a:off x="9486900" y="5105400"/>
            <a:ext cx="7061200" cy="7366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7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4" name="圆角矩形 133"/>
          <p:cNvSpPr/>
          <p:nvPr/>
        </p:nvSpPr>
        <p:spPr>
          <a:xfrm>
            <a:off x="9486900" y="6400800"/>
            <a:ext cx="7061200" cy="736600"/>
          </a:xfrm>
          <a:prstGeom prst="roundRect">
            <a:avLst>
              <a:gd name="adj" fmla="val 4376"/>
            </a:avLst>
          </a:prstGeom>
          <a:solidFill>
            <a:srgbClr val="22F4CB"/>
          </a:solidFill>
          <a:ln w="12700">
            <a:solidFill>
              <a:srgbClr val="22F4C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5" name="矩形 134"/>
          <p:cNvSpPr/>
          <p:nvPr/>
        </p:nvSpPr>
        <p:spPr>
          <a:xfrm>
            <a:off x="1739900" y="8648700"/>
            <a:ext cx="7112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400">
                <a:solidFill>
                  <a:srgbClr val="D8C9C4"/>
                </a:solidFill>
                <a:latin typeface="腾讯体 W3"/>
                <a:ea typeface="腾讯体 W3"/>
              </a:rPr>
              <a:t>历史工作台局部｜2026-05/06｜已脱敏</a:t>
            </a:r>
            <a:endParaRPr/>
          </a:p>
        </p:txBody>
      </p:sp>
      <p:sp>
        <p:nvSpPr>
          <p:cNvPr id="136" name="矩形 135"/>
          <p:cNvSpPr/>
          <p:nvPr/>
        </p:nvSpPr>
        <p:spPr>
          <a:xfrm>
            <a:off x="11620754" y="3937000"/>
            <a:ext cx="2793491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A0F0B"/>
                </a:solidFill>
                <a:latin typeface="腾讯体 W7"/>
                <a:ea typeface="腾讯体 W7"/>
              </a:rPr>
              <a:t>工程师提交工单问题</a:t>
            </a:r>
            <a:endParaRPr/>
          </a:p>
        </p:txBody>
      </p:sp>
      <p:sp>
        <p:nvSpPr>
          <p:cNvPr id="137" name="矩形 136"/>
          <p:cNvSpPr/>
          <p:nvPr/>
        </p:nvSpPr>
        <p:spPr>
          <a:xfrm>
            <a:off x="9486900" y="4597400"/>
            <a:ext cx="70612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400">
                <a:solidFill>
                  <a:srgbClr val="FE682D"/>
                </a:solidFill>
                <a:latin typeface="腾讯体 W7"/>
                <a:ea typeface="腾讯体 W7"/>
              </a:rPr>
              <a:t>↓</a:t>
            </a:r>
            <a:endParaRPr/>
          </a:p>
        </p:txBody>
      </p:sp>
      <p:sp>
        <p:nvSpPr>
          <p:cNvPr id="138" name="矩形 137"/>
          <p:cNvSpPr/>
          <p:nvPr/>
        </p:nvSpPr>
        <p:spPr>
          <a:xfrm>
            <a:off x="10885932" y="5232400"/>
            <a:ext cx="4263135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2F4CB"/>
                </a:solidFill>
                <a:latin typeface="腾讯体 W7"/>
                <a:ea typeface="腾讯体 W7"/>
              </a:rPr>
              <a:t>调用 Skill · MCP · Agent</a:t>
            </a:r>
            <a:endParaRPr/>
          </a:p>
        </p:txBody>
      </p:sp>
      <p:sp>
        <p:nvSpPr>
          <p:cNvPr id="139" name="矩形 138"/>
          <p:cNvSpPr/>
          <p:nvPr/>
        </p:nvSpPr>
        <p:spPr>
          <a:xfrm>
            <a:off x="9486900" y="5892800"/>
            <a:ext cx="70612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400">
                <a:solidFill>
                  <a:srgbClr val="FE682D"/>
                </a:solidFill>
                <a:latin typeface="腾讯体 W7"/>
                <a:ea typeface="腾讯体 W7"/>
              </a:rPr>
              <a:t>↓</a:t>
            </a:r>
            <a:endParaRPr/>
          </a:p>
        </p:txBody>
      </p:sp>
      <p:sp>
        <p:nvSpPr>
          <p:cNvPr id="140" name="矩形 139"/>
          <p:cNvSpPr/>
          <p:nvPr/>
        </p:nvSpPr>
        <p:spPr>
          <a:xfrm>
            <a:off x="11620754" y="6527800"/>
            <a:ext cx="2793491" cy="482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200">
                <a:solidFill>
                  <a:srgbClr val="2A0F0B"/>
                </a:solidFill>
                <a:latin typeface="腾讯体 W7"/>
                <a:ea typeface="腾讯体 W7"/>
              </a:rPr>
              <a:t>返回证据与分析草稿</a:t>
            </a:r>
            <a:endParaRPr/>
          </a:p>
        </p:txBody>
      </p:sp>
      <p:sp>
        <p:nvSpPr>
          <p:cNvPr id="141" name="矩形 140"/>
          <p:cNvSpPr/>
          <p:nvPr/>
        </p:nvSpPr>
        <p:spPr>
          <a:xfrm>
            <a:off x="9486900" y="7543800"/>
            <a:ext cx="7061200" cy="1016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工作台本身也用 Vibe Coding 做
关键动作由人确认与接管</a:t>
            </a:r>
            <a:endParaRPr/>
          </a:p>
        </p:txBody>
      </p:sp>
      <p:sp>
        <p:nvSpPr>
          <p:cNvPr id="142" name="矩形 141"/>
          <p:cNvSpPr/>
          <p:nvPr/>
        </p:nvSpPr>
        <p:spPr>
          <a:xfrm>
            <a:off x="1739900" y="94488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BCAFA9"/>
                </a:solidFill>
                <a:latin typeface="腾讯体 W3"/>
                <a:ea typeface="腾讯体 W3"/>
              </a:rPr>
              <a:t>SkillHub 沉淀资产，NexTAM 组合使用；对客扩展另做评审。</a:t>
            </a:r>
            <a:endParaRPr/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extBox 2"/>
          <p:cNvSpPr txBox="1"/>
          <p:nvPr/>
        </p:nvSpPr>
        <p:spPr>
          <a:xfrm>
            <a:off x="1739900" y="1905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正在探索：用这些 AI 资产组装数字员工</a:t>
            </a:r>
          </a:p>
        </p:txBody>
      </p:sp>
      <p:sp>
        <p:nvSpPr>
          <p:cNvPr id="145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团队共建 · ④ 数字员工</a:t>
            </a:r>
          </a:p>
        </p:txBody>
      </p:sp>
      <p:sp>
        <p:nvSpPr>
          <p:cNvPr id="146" name="圆角矩形 145"/>
          <p:cNvSpPr/>
          <p:nvPr/>
        </p:nvSpPr>
        <p:spPr>
          <a:xfrm>
            <a:off x="11645900" y="3327400"/>
            <a:ext cx="4902200" cy="3810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7" name="矩形 146"/>
          <p:cNvSpPr/>
          <p:nvPr/>
        </p:nvSpPr>
        <p:spPr>
          <a:xfrm>
            <a:off x="1739900" y="3327400"/>
            <a:ext cx="762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FE682D"/>
                </a:solidFill>
                <a:latin typeface="腾讯体 W7"/>
                <a:ea typeface="腾讯体 W7"/>
              </a:rPr>
              <a:t>01</a:t>
            </a:r>
            <a:endParaRPr/>
          </a:p>
        </p:txBody>
      </p:sp>
      <p:sp>
        <p:nvSpPr>
          <p:cNvPr id="148" name="矩形 147"/>
          <p:cNvSpPr/>
          <p:nvPr/>
        </p:nvSpPr>
        <p:spPr>
          <a:xfrm>
            <a:off x="2603500" y="3327400"/>
            <a:ext cx="762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400">
                <a:solidFill>
                  <a:srgbClr val="22F4CB"/>
                </a:solidFill>
                <a:latin typeface="腾讯体 W7"/>
                <a:ea typeface="腾讯体 W7"/>
              </a:rPr>
              <a:t>组装能力</a:t>
            </a:r>
            <a:endParaRPr/>
          </a:p>
        </p:txBody>
      </p:sp>
      <p:sp>
        <p:nvSpPr>
          <p:cNvPr id="149" name="矩形 148"/>
          <p:cNvSpPr/>
          <p:nvPr/>
        </p:nvSpPr>
        <p:spPr>
          <a:xfrm>
            <a:off x="2603500" y="3886200"/>
            <a:ext cx="86360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FFFFF"/>
                </a:solidFill>
                <a:latin typeface="腾讯体 W3"/>
                <a:ea typeface="腾讯体 W3"/>
              </a:rPr>
              <a:t>从 SkillHub 选取 Skill、MCP 与 Agent，按岗位组装</a:t>
            </a:r>
            <a:endParaRPr/>
          </a:p>
        </p:txBody>
      </p:sp>
      <p:sp>
        <p:nvSpPr>
          <p:cNvPr id="150" name="矩形 149"/>
          <p:cNvSpPr/>
          <p:nvPr/>
        </p:nvSpPr>
        <p:spPr>
          <a:xfrm>
            <a:off x="1739900" y="4648200"/>
            <a:ext cx="762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FE682D"/>
                </a:solidFill>
                <a:latin typeface="腾讯体 W7"/>
                <a:ea typeface="腾讯体 W7"/>
              </a:rPr>
              <a:t>02</a:t>
            </a:r>
            <a:endParaRPr/>
          </a:p>
        </p:txBody>
      </p:sp>
      <p:sp>
        <p:nvSpPr>
          <p:cNvPr id="151" name="矩形 150"/>
          <p:cNvSpPr/>
          <p:nvPr/>
        </p:nvSpPr>
        <p:spPr>
          <a:xfrm>
            <a:off x="2603500" y="4648200"/>
            <a:ext cx="762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400">
                <a:solidFill>
                  <a:srgbClr val="22F4CB"/>
                </a:solidFill>
                <a:latin typeface="腾讯体 W7"/>
                <a:ea typeface="腾讯体 W7"/>
              </a:rPr>
              <a:t>小范围灰度</a:t>
            </a:r>
            <a:endParaRPr/>
          </a:p>
        </p:txBody>
      </p:sp>
      <p:sp>
        <p:nvSpPr>
          <p:cNvPr id="152" name="矩形 151"/>
          <p:cNvSpPr/>
          <p:nvPr/>
        </p:nvSpPr>
        <p:spPr>
          <a:xfrm>
            <a:off x="2603500" y="5207000"/>
            <a:ext cx="86360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FFFFF"/>
                </a:solidFill>
                <a:latin typeface="腾讯体 W3"/>
                <a:ea typeface="腾讯体 W3"/>
              </a:rPr>
              <a:t>先在少量客户群上线，原机器人保留可切回</a:t>
            </a:r>
            <a:endParaRPr/>
          </a:p>
        </p:txBody>
      </p:sp>
      <p:sp>
        <p:nvSpPr>
          <p:cNvPr id="153" name="矩形 152"/>
          <p:cNvSpPr/>
          <p:nvPr/>
        </p:nvSpPr>
        <p:spPr>
          <a:xfrm>
            <a:off x="1739900" y="5969000"/>
            <a:ext cx="762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FE682D"/>
                </a:solidFill>
                <a:latin typeface="腾讯体 W7"/>
                <a:ea typeface="腾讯体 W7"/>
              </a:rPr>
              <a:t>03</a:t>
            </a:r>
            <a:endParaRPr/>
          </a:p>
        </p:txBody>
      </p:sp>
      <p:sp>
        <p:nvSpPr>
          <p:cNvPr id="154" name="矩形 153"/>
          <p:cNvSpPr/>
          <p:nvPr/>
        </p:nvSpPr>
        <p:spPr>
          <a:xfrm>
            <a:off x="2603500" y="5969000"/>
            <a:ext cx="762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400">
                <a:solidFill>
                  <a:srgbClr val="22F4CB"/>
                </a:solidFill>
                <a:latin typeface="腾讯体 W7"/>
                <a:ea typeface="腾讯体 W7"/>
              </a:rPr>
              <a:t>人工兜底</a:t>
            </a:r>
            <a:endParaRPr/>
          </a:p>
        </p:txBody>
      </p:sp>
      <p:sp>
        <p:nvSpPr>
          <p:cNvPr id="155" name="矩形 154"/>
          <p:cNvSpPr/>
          <p:nvPr/>
        </p:nvSpPr>
        <p:spPr>
          <a:xfrm>
            <a:off x="2603500" y="6527800"/>
            <a:ext cx="86360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FFFFF"/>
                </a:solidFill>
                <a:latin typeface="腾讯体 W3"/>
                <a:ea typeface="腾讯体 W3"/>
              </a:rPr>
              <a:t>答不了、拿不准就转人工，关键回复先审后发</a:t>
            </a:r>
            <a:endParaRPr/>
          </a:p>
        </p:txBody>
      </p:sp>
      <p:sp>
        <p:nvSpPr>
          <p:cNvPr id="156" name="矩形 155"/>
          <p:cNvSpPr/>
          <p:nvPr/>
        </p:nvSpPr>
        <p:spPr>
          <a:xfrm>
            <a:off x="1739900" y="7289800"/>
            <a:ext cx="762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500">
                <a:solidFill>
                  <a:srgbClr val="FE682D"/>
                </a:solidFill>
                <a:latin typeface="腾讯体 W7"/>
                <a:ea typeface="腾讯体 W7"/>
              </a:rPr>
              <a:t>04</a:t>
            </a:r>
            <a:endParaRPr/>
          </a:p>
        </p:txBody>
      </p:sp>
      <p:sp>
        <p:nvSpPr>
          <p:cNvPr id="157" name="矩形 156"/>
          <p:cNvSpPr/>
          <p:nvPr/>
        </p:nvSpPr>
        <p:spPr>
          <a:xfrm>
            <a:off x="2603500" y="7289800"/>
            <a:ext cx="7620000" cy="533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400">
                <a:solidFill>
                  <a:srgbClr val="22F4CB"/>
                </a:solidFill>
                <a:latin typeface="腾讯体 W7"/>
                <a:ea typeface="腾讯体 W7"/>
              </a:rPr>
              <a:t>评测回流</a:t>
            </a:r>
            <a:endParaRPr/>
          </a:p>
        </p:txBody>
      </p:sp>
      <p:sp>
        <p:nvSpPr>
          <p:cNvPr id="158" name="矩形 157"/>
          <p:cNvSpPr/>
          <p:nvPr/>
        </p:nvSpPr>
        <p:spPr>
          <a:xfrm>
            <a:off x="2603500" y="7848600"/>
            <a:ext cx="86360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FFFFF"/>
                </a:solidFill>
                <a:latin typeface="腾讯体 W3"/>
                <a:ea typeface="腾讯体 W3"/>
              </a:rPr>
              <a:t>答错与转人工样本进评测集，达标再扩大范围</a:t>
            </a:r>
            <a:endParaRPr/>
          </a:p>
        </p:txBody>
      </p:sp>
      <p:sp>
        <p:nvSpPr>
          <p:cNvPr id="159" name="矩形 158"/>
          <p:cNvSpPr/>
          <p:nvPr/>
        </p:nvSpPr>
        <p:spPr>
          <a:xfrm>
            <a:off x="12026900" y="3683000"/>
            <a:ext cx="4140200" cy="1270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3000">
                <a:solidFill>
                  <a:srgbClr val="22F4CB"/>
                </a:solidFill>
                <a:latin typeface="腾讯体 W7"/>
                <a:ea typeface="腾讯体 W7"/>
              </a:rPr>
              <a:t>灰度替换
群内机器人</a:t>
            </a:r>
            <a:endParaRPr/>
          </a:p>
        </p:txBody>
      </p:sp>
      <p:sp>
        <p:nvSpPr>
          <p:cNvPr id="160" name="矩形 159"/>
          <p:cNvSpPr/>
          <p:nvPr/>
        </p:nvSpPr>
        <p:spPr>
          <a:xfrm>
            <a:off x="12026900" y="5461000"/>
            <a:ext cx="4140200" cy="1016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FFFFFF"/>
                </a:solidFill>
                <a:latin typeface="腾讯体 W3"/>
                <a:ea typeface="腾讯体 W3"/>
              </a:rPr>
              <a:t>先小范围、可回退
人工兜底再扩大</a:t>
            </a:r>
            <a:endParaRPr/>
          </a:p>
        </p:txBody>
      </p:sp>
      <p:sp>
        <p:nvSpPr>
          <p:cNvPr id="161" name="矩形 160"/>
          <p:cNvSpPr/>
          <p:nvPr/>
        </p:nvSpPr>
        <p:spPr>
          <a:xfrm>
            <a:off x="1739900" y="94488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BCAFA9"/>
                </a:solidFill>
                <a:latin typeface="腾讯体 W3"/>
                <a:ea typeface="腾讯体 W3"/>
              </a:rPr>
              <a:t>进行中的探索，按灰度结果决定是否扩大；不预设替换比例与效果。</a:t>
            </a:r>
            <a:endParaRPr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团队场景的三点归纳：接入、沉淀、运营</a:t>
            </a:r>
          </a:p>
        </p:txBody>
      </p:sp>
      <p:sp>
        <p:nvSpPr>
          <p:cNvPr id="164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从个人 Skill 到数字员工，团队要补齐三块基础</a:t>
            </a:r>
          </a:p>
        </p:txBody>
      </p:sp>
      <p:sp>
        <p:nvSpPr>
          <p:cNvPr id="165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团队共建 · 归纳</a:t>
            </a:r>
          </a:p>
        </p:txBody>
      </p:sp>
      <p:sp>
        <p:nvSpPr>
          <p:cNvPr id="166" name="圆角矩形 165"/>
          <p:cNvSpPr/>
          <p:nvPr/>
        </p:nvSpPr>
        <p:spPr>
          <a:xfrm>
            <a:off x="1739900" y="3759200"/>
            <a:ext cx="47244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7" name="圆角矩形 166"/>
          <p:cNvSpPr/>
          <p:nvPr/>
        </p:nvSpPr>
        <p:spPr>
          <a:xfrm>
            <a:off x="6781800" y="3759200"/>
            <a:ext cx="47244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8" name="圆角矩形 167"/>
          <p:cNvSpPr/>
          <p:nvPr/>
        </p:nvSpPr>
        <p:spPr>
          <a:xfrm>
            <a:off x="11823700" y="3759200"/>
            <a:ext cx="47244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9" name="矩形 168"/>
          <p:cNvSpPr/>
          <p:nvPr/>
        </p:nvSpPr>
        <p:spPr>
          <a:xfrm>
            <a:off x="2070100" y="4013200"/>
            <a:ext cx="40640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2F4CB"/>
                </a:solidFill>
                <a:latin typeface="腾讯体 W7"/>
                <a:ea typeface="腾讯体 W7"/>
              </a:rPr>
              <a:t>01  接入：MCP</a:t>
            </a:r>
            <a:endParaRPr/>
          </a:p>
        </p:txBody>
      </p:sp>
      <p:sp>
        <p:nvSpPr>
          <p:cNvPr id="170" name="矩形 169"/>
          <p:cNvSpPr/>
          <p:nvPr/>
        </p:nvSpPr>
        <p:spPr>
          <a:xfrm>
            <a:off x="2070100" y="45720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E682D"/>
                </a:solidFill>
                <a:latin typeface="腾讯体 W7"/>
                <a:ea typeface="腾讯体 W7"/>
              </a:rPr>
              <a:t>洞察：接入快，资产才多</a:t>
            </a:r>
            <a:endParaRPr/>
          </a:p>
        </p:txBody>
      </p:sp>
      <p:sp>
        <p:nvSpPr>
          <p:cNvPr id="171" name="矩形 170"/>
          <p:cNvSpPr/>
          <p:nvPr/>
        </p:nvSpPr>
        <p:spPr>
          <a:xfrm>
            <a:off x="2070100" y="51308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D8C9C4"/>
                </a:solidFill>
                <a:latin typeface="腾讯体 W7"/>
                <a:ea typeface="腾讯体 W7"/>
              </a:rPr>
              <a:t>为什么需要</a:t>
            </a:r>
            <a:endParaRPr/>
          </a:p>
        </p:txBody>
      </p:sp>
      <p:sp>
        <p:nvSpPr>
          <p:cNvPr id="172" name="矩形 171"/>
          <p:cNvSpPr/>
          <p:nvPr/>
        </p:nvSpPr>
        <p:spPr>
          <a:xfrm>
            <a:off x="2070100" y="54864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每人各自对接数据，
重复造轮子还难授权。</a:t>
            </a:r>
            <a:endParaRPr/>
          </a:p>
        </p:txBody>
      </p:sp>
      <p:sp>
        <p:nvSpPr>
          <p:cNvPr id="173" name="矩形 172"/>
          <p:cNvSpPr/>
          <p:nvPr/>
        </p:nvSpPr>
        <p:spPr>
          <a:xfrm>
            <a:off x="2070100" y="64516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22F4CB"/>
                </a:solidFill>
                <a:latin typeface="腾讯体 W7"/>
                <a:ea typeface="腾讯体 W7"/>
              </a:rPr>
              <a:t>怎么做</a:t>
            </a:r>
            <a:endParaRPr/>
          </a:p>
        </p:txBody>
      </p:sp>
      <p:sp>
        <p:nvSpPr>
          <p:cNvPr id="174" name="矩形 173"/>
          <p:cNvSpPr/>
          <p:nvPr/>
        </p:nvSpPr>
        <p:spPr>
          <a:xfrm>
            <a:off x="2070100" y="68072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统一 MCP 接业务系统，
大家专心写 Skill 和 Agent。</a:t>
            </a:r>
            <a:endParaRPr/>
          </a:p>
        </p:txBody>
      </p:sp>
      <p:sp>
        <p:nvSpPr>
          <p:cNvPr id="175" name="矩形 174"/>
          <p:cNvSpPr/>
          <p:nvPr/>
        </p:nvSpPr>
        <p:spPr>
          <a:xfrm>
            <a:off x="7112000" y="4013200"/>
            <a:ext cx="40640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2F4CB"/>
                </a:solidFill>
                <a:latin typeface="腾讯体 W7"/>
                <a:ea typeface="腾讯体 W7"/>
              </a:rPr>
              <a:t>02  沉淀：平台</a:t>
            </a:r>
            <a:endParaRPr/>
          </a:p>
        </p:txBody>
      </p:sp>
      <p:sp>
        <p:nvSpPr>
          <p:cNvPr id="176" name="矩形 175"/>
          <p:cNvSpPr/>
          <p:nvPr/>
        </p:nvSpPr>
        <p:spPr>
          <a:xfrm>
            <a:off x="7112000" y="45720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E682D"/>
                </a:solidFill>
                <a:latin typeface="腾讯体 W7"/>
                <a:ea typeface="腾讯体 W7"/>
              </a:rPr>
              <a:t>洞察：沉淀下来，才能迭代</a:t>
            </a:r>
            <a:endParaRPr/>
          </a:p>
        </p:txBody>
      </p:sp>
      <p:sp>
        <p:nvSpPr>
          <p:cNvPr id="177" name="矩形 176"/>
          <p:cNvSpPr/>
          <p:nvPr/>
        </p:nvSpPr>
        <p:spPr>
          <a:xfrm>
            <a:off x="7112000" y="51308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D8C9C4"/>
                </a:solidFill>
                <a:latin typeface="腾讯体 W7"/>
                <a:ea typeface="腾讯体 W7"/>
              </a:rPr>
              <a:t>为什么需要</a:t>
            </a:r>
            <a:endParaRPr/>
          </a:p>
        </p:txBody>
      </p:sp>
      <p:sp>
        <p:nvSpPr>
          <p:cNvPr id="178" name="矩形 177"/>
          <p:cNvSpPr/>
          <p:nvPr/>
        </p:nvSpPr>
        <p:spPr>
          <a:xfrm>
            <a:off x="7112000" y="54864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产物散在个人电脑，
别人找不到也改不了。</a:t>
            </a:r>
            <a:endParaRPr/>
          </a:p>
        </p:txBody>
      </p:sp>
      <p:sp>
        <p:nvSpPr>
          <p:cNvPr id="179" name="矩形 178"/>
          <p:cNvSpPr/>
          <p:nvPr/>
        </p:nvSpPr>
        <p:spPr>
          <a:xfrm>
            <a:off x="7112000" y="64516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22F4CB"/>
                </a:solidFill>
                <a:latin typeface="腾讯体 W7"/>
                <a:ea typeface="腾讯体 W7"/>
              </a:rPr>
              <a:t>怎么做</a:t>
            </a:r>
            <a:endParaRPr/>
          </a:p>
        </p:txBody>
      </p:sp>
      <p:sp>
        <p:nvSpPr>
          <p:cNvPr id="180" name="矩形 179"/>
          <p:cNvSpPr/>
          <p:nvPr/>
        </p:nvSpPr>
        <p:spPr>
          <a:xfrm>
            <a:off x="7112000" y="68072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SkillHub 统一上架与版本，
工作台调用并持续优化。</a:t>
            </a:r>
            <a:endParaRPr/>
          </a:p>
        </p:txBody>
      </p:sp>
      <p:sp>
        <p:nvSpPr>
          <p:cNvPr id="181" name="矩形 180"/>
          <p:cNvSpPr/>
          <p:nvPr/>
        </p:nvSpPr>
        <p:spPr>
          <a:xfrm>
            <a:off x="12153900" y="4013200"/>
            <a:ext cx="40640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2F4CB"/>
                </a:solidFill>
                <a:latin typeface="腾讯体 W7"/>
                <a:ea typeface="腾讯体 W7"/>
              </a:rPr>
              <a:t>03  运营：机制</a:t>
            </a:r>
            <a:endParaRPr/>
          </a:p>
        </p:txBody>
      </p:sp>
      <p:sp>
        <p:nvSpPr>
          <p:cNvPr id="182" name="矩形 181"/>
          <p:cNvSpPr/>
          <p:nvPr/>
        </p:nvSpPr>
        <p:spPr>
          <a:xfrm>
            <a:off x="12153900" y="4572000"/>
            <a:ext cx="4064000" cy="40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FE682D"/>
                </a:solidFill>
                <a:latin typeface="腾讯体 W7"/>
                <a:ea typeface="腾讯体 W7"/>
              </a:rPr>
              <a:t>洞察：有人负责，才敢放量</a:t>
            </a:r>
            <a:endParaRPr/>
          </a:p>
        </p:txBody>
      </p:sp>
      <p:sp>
        <p:nvSpPr>
          <p:cNvPr id="183" name="矩形 182"/>
          <p:cNvSpPr/>
          <p:nvPr/>
        </p:nvSpPr>
        <p:spPr>
          <a:xfrm>
            <a:off x="12153900" y="51308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D8C9C4"/>
                </a:solidFill>
                <a:latin typeface="腾讯体 W7"/>
                <a:ea typeface="腾讯体 W7"/>
              </a:rPr>
              <a:t>为什么需要</a:t>
            </a:r>
            <a:endParaRPr/>
          </a:p>
        </p:txBody>
      </p:sp>
      <p:sp>
        <p:nvSpPr>
          <p:cNvPr id="184" name="矩形 183"/>
          <p:cNvSpPr/>
          <p:nvPr/>
        </p:nvSpPr>
        <p:spPr>
          <a:xfrm>
            <a:off x="12153900" y="54864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没人维护就会过期，
权限不清不敢扩大。</a:t>
            </a:r>
            <a:endParaRPr/>
          </a:p>
        </p:txBody>
      </p:sp>
      <p:sp>
        <p:nvSpPr>
          <p:cNvPr id="185" name="矩形 184"/>
          <p:cNvSpPr/>
          <p:nvPr/>
        </p:nvSpPr>
        <p:spPr>
          <a:xfrm>
            <a:off x="12153900" y="6451600"/>
            <a:ext cx="4064000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300">
                <a:solidFill>
                  <a:srgbClr val="22F4CB"/>
                </a:solidFill>
                <a:latin typeface="腾讯体 W7"/>
                <a:ea typeface="腾讯体 W7"/>
              </a:rPr>
              <a:t>怎么做</a:t>
            </a:r>
            <a:endParaRPr/>
          </a:p>
        </p:txBody>
      </p:sp>
      <p:sp>
        <p:nvSpPr>
          <p:cNvPr id="186" name="矩形 185"/>
          <p:cNvSpPr/>
          <p:nvPr/>
        </p:nvSpPr>
        <p:spPr>
          <a:xfrm>
            <a:off x="12153900" y="6807200"/>
            <a:ext cx="4064000" cy="812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700">
                <a:solidFill>
                  <a:srgbClr val="FFFFFF"/>
                </a:solidFill>
                <a:latin typeface="腾讯体 W3"/>
                <a:ea typeface="腾讯体 W3"/>
              </a:rPr>
              <a:t>资产有负责人和评测集，
按权限灰度，反馈回流。</a:t>
            </a:r>
            <a:endParaRPr/>
          </a:p>
        </p:txBody>
      </p:sp>
      <p:sp>
        <p:nvSpPr>
          <p:cNvPr id="187" name="矩形 186"/>
          <p:cNvSpPr/>
          <p:nvPr/>
        </p:nvSpPr>
        <p:spPr>
          <a:xfrm>
            <a:off x="1739900" y="8255000"/>
            <a:ext cx="148082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300">
                <a:solidFill>
                  <a:srgbClr val="22F4CB"/>
                </a:solidFill>
                <a:latin typeface="腾讯体 W7"/>
                <a:ea typeface="腾讯体 W7"/>
              </a:rPr>
              <a:t>接入让大家做得出，平台让资产留得住，运营让能力用得久。</a:t>
            </a:r>
            <a:endParaRPr/>
          </a:p>
        </p:txBody>
      </p:sp>
      <p:sp>
        <p:nvSpPr>
          <p:cNvPr id="188" name="矩形 187"/>
          <p:cNvSpPr/>
          <p:nvPr/>
        </p:nvSpPr>
        <p:spPr>
          <a:xfrm>
            <a:off x="1739900" y="9448800"/>
            <a:ext cx="14808200" cy="38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600">
                <a:solidFill>
                  <a:srgbClr val="BCAFA9"/>
                </a:solidFill>
                <a:latin typeface="腾讯体 W3"/>
                <a:ea typeface="腾讯体 W3"/>
              </a:rPr>
              <a:t>结合腾讯云售后团队实践归纳。</a:t>
            </a:r>
            <a:endParaRPr/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矩形 29"/>
          <p:cNvSpPr txBox="1"/>
          <p:nvPr/>
        </p:nvSpPr>
        <p:spPr>
          <a:xfrm>
            <a:off x="6191672" y="4129722"/>
            <a:ext cx="6229048" cy="113538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>
              <a:lnSpc>
                <a:spcPct val="130000"/>
              </a:lnSpc>
              <a:defRPr sz="3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4200" b="0" dirty="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平台能力与协作边界</a:t>
            </a:r>
          </a:p>
        </p:txBody>
      </p:sp>
      <p:sp>
        <p:nvSpPr>
          <p:cNvPr id="209" name="借助人工智能与大数据  更安全的互联网营销"/>
          <p:cNvSpPr txBox="1"/>
          <p:nvPr/>
        </p:nvSpPr>
        <p:spPr>
          <a:xfrm>
            <a:off x="4480196" y="5481319"/>
            <a:ext cx="9652000" cy="11430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5580" tIns="25580" rIns="25580" bIns="25580" numCol="1" anchor="t">
            <a:spAutoFit/>
          </a:bodyPr>
          <a:lstStyle>
            <a:lvl1pPr>
              <a:lnSpc>
                <a:spcPct val="150000"/>
              </a:lnSpc>
              <a:defRPr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 algn="ctr"/>
            <a:r>
              <a:rPr lang="zh-CN" sz="2200">
                <a:solidFill>
                  <a:srgbClr val="FFFFFF"/>
                </a:solidFill>
                <a:latin typeface="腾讯体 W3" panose="020C04030202040F0204" charset="-122"/>
                <a:ea typeface="腾讯体 W3" panose="020C04030202040F0204" charset="-122"/>
                <a:cs typeface="腾讯体 W3" panose="020C04030202040F0204" charset="-122"/>
              </a:rPr>
              <a:t>WorkBuddy 能产出什么；
以及业务与研发各自把什么做扎实。</a:t>
            </a:r>
          </a:p>
        </p:txBody>
      </p:sp>
      <p:sp>
        <p:nvSpPr>
          <p:cNvPr id="210" name="泪滴形 7"/>
          <p:cNvSpPr/>
          <p:nvPr/>
        </p:nvSpPr>
        <p:spPr>
          <a:xfrm>
            <a:off x="8245475" y="2225040"/>
            <a:ext cx="1750695" cy="1688465"/>
          </a:xfrm>
          <a:prstGeom prst="teardrop">
            <a:avLst/>
          </a:prstGeom>
          <a:solidFill>
            <a:srgbClr val="FE682D"/>
          </a:solidFill>
          <a:ln w="38100" cap="flat">
            <a:noFill/>
            <a:prstDash val="solid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8" tIns="45718" rIns="45718" bIns="45718" numCol="1" spcCol="38100" rtlCol="0" anchor="ctr" forceAA="0">
            <a:no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26BFF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211" name="矩形 29"/>
          <p:cNvSpPr txBox="1"/>
          <p:nvPr/>
        </p:nvSpPr>
        <p:spPr>
          <a:xfrm>
            <a:off x="8121878" y="2441257"/>
            <a:ext cx="2044244" cy="125603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28424" tIns="28424" rIns="28424" bIns="28424" numCol="1" anchor="t">
            <a:spAutoFit/>
          </a:bodyPr>
          <a:lstStyle>
            <a:lvl1pPr algn="ctr">
              <a:lnSpc>
                <a:spcPct val="130000"/>
              </a:lnSpc>
              <a:defRPr sz="6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4800" dirty="0">
                <a:solidFill>
                  <a:srgbClr val="F9FBFA"/>
                </a:solidFill>
                <a:latin typeface="腾讯体 W7" panose="020C08030202040F0204" charset="-122"/>
                <a:ea typeface="腾讯体 W7" panose="020C08030202040F0204" charset="-122"/>
              </a:rPr>
              <a:t>04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TextBox 2"/>
          <p:cNvSpPr txBox="1"/>
          <p:nvPr/>
        </p:nvSpPr>
        <p:spPr>
          <a:xfrm>
            <a:off x="1739900" y="1778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42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WorkBuddy 已支持 Vibe Coding：从新建任务到上线产品</a:t>
            </a:r>
          </a:p>
        </p:txBody>
      </p:sp>
      <p:sp>
        <p:nvSpPr>
          <p:cNvPr id="214" name="TextBox 3"/>
          <p:cNvSpPr txBox="1"/>
          <p:nvPr/>
        </p:nvSpPr>
        <p:spPr>
          <a:xfrm>
            <a:off x="1739900" y="2895600"/>
            <a:ext cx="15240000" cy="584200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25000"/>
              </a:lnSpc>
              <a:defRPr sz="4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2400">
                <a:solidFill>
                  <a:srgbClr val="D8C9C4"/>
                </a:solidFill>
                <a:latin typeface="腾讯体 W7" panose="020C08030202040F0204" charset="-122"/>
                <a:ea typeface="腾讯体 W7" panose="020C08030202040F0204" charset="-122"/>
              </a:rPr>
              <a:t>入口在首页「新建任务」：先选设计或开发模块，再说明你要什么。</a:t>
            </a:r>
          </a:p>
        </p:txBody>
      </p:sp>
      <p:sp>
        <p:nvSpPr>
          <p:cNvPr id="215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平台能力 · 从新建任务到上线</a:t>
            </a:r>
          </a:p>
        </p:txBody>
      </p:sp>
      <p:sp>
        <p:nvSpPr>
          <p:cNvPr id="216" name="圆角矩形 215"/>
          <p:cNvSpPr/>
          <p:nvPr/>
        </p:nvSpPr>
        <p:spPr>
          <a:xfrm>
            <a:off x="1739900" y="3810000"/>
            <a:ext cx="14808200" cy="13208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7" name="圆角矩形 216"/>
          <p:cNvSpPr/>
          <p:nvPr/>
        </p:nvSpPr>
        <p:spPr>
          <a:xfrm>
            <a:off x="1739900" y="5384800"/>
            <a:ext cx="14808200" cy="13208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8" name="圆角矩形 217"/>
          <p:cNvSpPr/>
          <p:nvPr/>
        </p:nvSpPr>
        <p:spPr>
          <a:xfrm>
            <a:off x="1739900" y="6959600"/>
            <a:ext cx="14808200" cy="13208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9" name="矩形 218"/>
          <p:cNvSpPr/>
          <p:nvPr/>
        </p:nvSpPr>
        <p:spPr>
          <a:xfrm>
            <a:off x="2146300" y="4191000"/>
            <a:ext cx="27940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设计类</a:t>
            </a:r>
            <a:endParaRPr/>
          </a:p>
        </p:txBody>
      </p:sp>
      <p:sp>
        <p:nvSpPr>
          <p:cNvPr id="220" name="矩形 219"/>
          <p:cNvSpPr/>
          <p:nvPr/>
        </p:nvSpPr>
        <p:spPr>
          <a:xfrm>
            <a:off x="5168900" y="4038600"/>
            <a:ext cx="10998200" cy="889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把界面、交互和文案说清楚
产出可预览、可继续开发的设计稿</a:t>
            </a:r>
            <a:endParaRPr/>
          </a:p>
        </p:txBody>
      </p:sp>
      <p:sp>
        <p:nvSpPr>
          <p:cNvPr id="221" name="矩形 220"/>
          <p:cNvSpPr/>
          <p:nvPr/>
        </p:nvSpPr>
        <p:spPr>
          <a:xfrm>
            <a:off x="2146300" y="5765800"/>
            <a:ext cx="27940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应用类</a:t>
            </a:r>
            <a:endParaRPr/>
          </a:p>
        </p:txBody>
      </p:sp>
      <p:sp>
        <p:nvSpPr>
          <p:cNvPr id="222" name="矩形 221"/>
          <p:cNvSpPr/>
          <p:nvPr/>
        </p:nvSpPr>
        <p:spPr>
          <a:xfrm>
            <a:off x="5168900" y="5613400"/>
            <a:ext cx="10998200" cy="889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把规则、数据和操作流程说清楚
生成可运行的应用，接入真实业务场景</a:t>
            </a:r>
            <a:endParaRPr/>
          </a:p>
        </p:txBody>
      </p:sp>
      <p:sp>
        <p:nvSpPr>
          <p:cNvPr id="223" name="矩形 222"/>
          <p:cNvSpPr/>
          <p:nvPr/>
        </p:nvSpPr>
        <p:spPr>
          <a:xfrm>
            <a:off x="2146300" y="7340600"/>
            <a:ext cx="27940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600">
                <a:solidFill>
                  <a:srgbClr val="22F4CB"/>
                </a:solidFill>
                <a:latin typeface="腾讯体 W7"/>
                <a:ea typeface="腾讯体 W7"/>
              </a:rPr>
              <a:t>小程序类</a:t>
            </a:r>
            <a:endParaRPr/>
          </a:p>
        </p:txBody>
      </p:sp>
      <p:sp>
        <p:nvSpPr>
          <p:cNvPr id="224" name="矩形 223"/>
          <p:cNvSpPr/>
          <p:nvPr/>
        </p:nvSpPr>
        <p:spPr>
          <a:xfrm>
            <a:off x="5168900" y="7188200"/>
            <a:ext cx="10998200" cy="889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000">
                <a:solidFill>
                  <a:srgbClr val="FFFFFF"/>
                </a:solidFill>
                <a:latin typeface="腾讯体 W3"/>
                <a:ea typeface="腾讯体 W3"/>
              </a:rPr>
              <a:t>面向微信生态生成并发布
一个新建任务，就能上线一个小程序</a:t>
            </a:r>
            <a:endParaRPr/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extBox 2"/>
          <p:cNvSpPr txBox="1"/>
          <p:nvPr/>
        </p:nvSpPr>
        <p:spPr>
          <a:xfrm>
            <a:off x="1739900" y="1905000"/>
            <a:ext cx="15240000" cy="1092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8800">
                <a:solidFill>
                  <a:srgbClr val="FFFFFF"/>
                </a:solidFill>
                <a:latin typeface="TTTGBMedium"/>
                <a:ea typeface="TTTGBMedium"/>
                <a:cs typeface="TTTGBMedium"/>
                <a:sym typeface="TTTGBMedium"/>
              </a:defRPr>
            </a:lvl1pPr>
          </a:lstStyle>
          <a:p>
            <a:r>
              <a:rPr lang="zh-CN" sz="5000">
                <a:solidFill>
                  <a:srgbClr val="22F4CB"/>
                </a:solidFill>
                <a:latin typeface="腾讯体 W7" panose="020C08030202040F0204" charset="-122"/>
                <a:ea typeface="腾讯体 W7" panose="020C08030202040F0204" charset="-122"/>
                <a:cs typeface="腾讯体 W7" panose="020C08030202040F0204" charset="-122"/>
              </a:rPr>
              <a:t>业务把问题讲具体，研发把工程做扎实</a:t>
            </a:r>
          </a:p>
        </p:txBody>
      </p:sp>
      <p:sp>
        <p:nvSpPr>
          <p:cNvPr id="227" name="文本框 12"/>
          <p:cNvSpPr txBox="1"/>
          <p:nvPr/>
        </p:nvSpPr>
        <p:spPr>
          <a:xfrm>
            <a:off x="1155700" y="355600"/>
            <a:ext cx="11430000" cy="558800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defTabSz="1372235">
              <a:defRPr sz="3200">
                <a:solidFill>
                  <a:srgbClr val="FFFFFF"/>
                </a:solidFill>
                <a:latin typeface="微软雅黑 Light" panose="020B0502040204020203" charset="-122"/>
                <a:ea typeface="微软雅黑 Light" panose="020B0502040204020203" charset="-122"/>
                <a:cs typeface="微软雅黑 Light" panose="020B0502040204020203" charset="-122"/>
                <a:sym typeface="微软雅黑 Light" panose="020B0502040204020203" charset="-122"/>
              </a:defRPr>
            </a:lvl1pPr>
          </a:lstStyle>
          <a:p>
            <a:r>
              <a:rPr lang="zh-CN" altLang="en-US" sz="2200" spc="300">
                <a:solidFill>
                  <a:srgbClr val="FE682D"/>
                </a:solidFill>
                <a:latin typeface="腾讯体 W7" panose="020C08030202040F0204" charset="-122"/>
                <a:ea typeface="腾讯体 W7" panose="020C08030202040F0204" charset="-122"/>
                <a:sym typeface="+mn-ea"/>
              </a:rPr>
              <a:t>边界与协作 · 共同明确交付责任</a:t>
            </a:r>
          </a:p>
        </p:txBody>
      </p:sp>
      <p:sp>
        <p:nvSpPr>
          <p:cNvPr id="228" name="圆角矩形 227"/>
          <p:cNvSpPr/>
          <p:nvPr/>
        </p:nvSpPr>
        <p:spPr>
          <a:xfrm>
            <a:off x="1739900" y="3429000"/>
            <a:ext cx="71882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9" name="圆角矩形 228"/>
          <p:cNvSpPr/>
          <p:nvPr/>
        </p:nvSpPr>
        <p:spPr>
          <a:xfrm>
            <a:off x="9359900" y="3429000"/>
            <a:ext cx="7188200" cy="4191000"/>
          </a:xfrm>
          <a:prstGeom prst="roundRect">
            <a:avLst>
              <a:gd name="adj" fmla="val 4376"/>
            </a:avLst>
          </a:prstGeom>
          <a:solidFill>
            <a:srgbClr val="000000">
              <a:alpha val="60000"/>
            </a:srgbClr>
          </a:solidFill>
          <a:ln w="15240">
            <a:solidFill>
              <a:srgbClr val="22F4CB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0" name="矩形 229"/>
          <p:cNvSpPr/>
          <p:nvPr/>
        </p:nvSpPr>
        <p:spPr>
          <a:xfrm>
            <a:off x="2146300" y="3733800"/>
            <a:ext cx="63754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700">
                <a:solidFill>
                  <a:srgbClr val="22F4CB"/>
                </a:solidFill>
                <a:latin typeface="腾讯体 W7"/>
                <a:ea typeface="腾讯体 W7"/>
              </a:rPr>
              <a:t>业务带来</a:t>
            </a:r>
            <a:endParaRPr/>
          </a:p>
        </p:txBody>
      </p:sp>
      <p:sp>
        <p:nvSpPr>
          <p:cNvPr id="231" name="矩形 230"/>
          <p:cNvSpPr/>
          <p:nvPr/>
        </p:nvSpPr>
        <p:spPr>
          <a:xfrm>
            <a:off x="2146300" y="4495800"/>
            <a:ext cx="6375400" cy="165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sz="2200" dirty="0">
                <a:solidFill>
                  <a:srgbClr val="FFFFFF"/>
                </a:solidFill>
                <a:latin typeface="腾讯体 W3"/>
                <a:ea typeface="腾讯体 W3"/>
              </a:rPr>
              <a:t>真实场景与目标
业务规则与验收样例
可讨论的原型与失败反馈</a:t>
            </a:r>
            <a:endParaRPr dirty="0"/>
          </a:p>
        </p:txBody>
      </p:sp>
      <p:sp>
        <p:nvSpPr>
          <p:cNvPr id="232" name="矩形 231"/>
          <p:cNvSpPr/>
          <p:nvPr/>
        </p:nvSpPr>
        <p:spPr>
          <a:xfrm>
            <a:off x="2146300" y="6807200"/>
            <a:ext cx="6375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E682D"/>
                </a:solidFill>
                <a:latin typeface="腾讯体 W7"/>
                <a:ea typeface="腾讯体 W7"/>
              </a:rPr>
              <a:t>全程参与验证与效果反馈</a:t>
            </a:r>
            <a:endParaRPr/>
          </a:p>
        </p:txBody>
      </p:sp>
      <p:sp>
        <p:nvSpPr>
          <p:cNvPr id="233" name="矩形 232"/>
          <p:cNvSpPr/>
          <p:nvPr/>
        </p:nvSpPr>
        <p:spPr>
          <a:xfrm>
            <a:off x="9766300" y="3733800"/>
            <a:ext cx="6375400" cy="558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700">
                <a:solidFill>
                  <a:srgbClr val="22F4CB"/>
                </a:solidFill>
                <a:latin typeface="腾讯体 W7"/>
                <a:ea typeface="腾讯体 W7"/>
              </a:rPr>
              <a:t>共同确定范围，研发主导工程</a:t>
            </a:r>
            <a:endParaRPr/>
          </a:p>
        </p:txBody>
      </p:sp>
      <p:sp>
        <p:nvSpPr>
          <p:cNvPr id="234" name="矩形 233"/>
          <p:cNvSpPr/>
          <p:nvPr/>
        </p:nvSpPr>
        <p:spPr>
          <a:xfrm>
            <a:off x="9766300" y="4495800"/>
            <a:ext cx="6375400" cy="1651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sz="2200" dirty="0">
                <a:solidFill>
                  <a:srgbClr val="FFFFFF"/>
                </a:solidFill>
                <a:latin typeface="腾讯体 W3"/>
                <a:ea typeface="腾讯体 W3"/>
              </a:rPr>
              <a:t>责任边界与验收标准
架构、质量、安全与可靠性
发布、维护与长期演进</a:t>
            </a:r>
            <a:endParaRPr dirty="0"/>
          </a:p>
        </p:txBody>
      </p:sp>
      <p:sp>
        <p:nvSpPr>
          <p:cNvPr id="235" name="矩形 234"/>
          <p:cNvSpPr/>
          <p:nvPr/>
        </p:nvSpPr>
        <p:spPr>
          <a:xfrm>
            <a:off x="9766300" y="6807200"/>
            <a:ext cx="6375400" cy="5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E682D"/>
                </a:solidFill>
                <a:latin typeface="腾讯体 W7"/>
                <a:ea typeface="腾讯体 W7"/>
              </a:rPr>
              <a:t>工程质量贯穿建设与维护全程</a:t>
            </a:r>
            <a:endParaRPr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矩形 236"/>
          <p:cNvSpPr/>
          <p:nvPr/>
        </p:nvSpPr>
        <p:spPr>
          <a:xfrm>
            <a:off x="1079500" y="1905000"/>
            <a:ext cx="8128000" cy="1066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6000">
                <a:solidFill>
                  <a:srgbClr val="22F4CB"/>
                </a:solidFill>
                <a:latin typeface="腾讯体 W7"/>
                <a:ea typeface="腾讯体 W7"/>
              </a:rPr>
              <a:t>谢谢观看</a:t>
            </a:r>
            <a:endParaRPr/>
          </a:p>
        </p:txBody>
      </p:sp>
      <p:sp>
        <p:nvSpPr>
          <p:cNvPr id="238" name="矩形 237"/>
          <p:cNvSpPr/>
          <p:nvPr/>
        </p:nvSpPr>
        <p:spPr>
          <a:xfrm>
            <a:off x="1079500" y="3200400"/>
            <a:ext cx="8128000" cy="635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3200">
                <a:solidFill>
                  <a:srgbClr val="FFFFFF"/>
                </a:solidFill>
                <a:latin typeface="腾讯体 W7"/>
                <a:ea typeface="腾讯体 W7"/>
              </a:rPr>
              <a:t>从一个熟悉的问题开始</a:t>
            </a:r>
            <a:endParaRPr/>
          </a:p>
        </p:txBody>
      </p:sp>
      <p:sp>
        <p:nvSpPr>
          <p:cNvPr id="239" name="矩形 238"/>
          <p:cNvSpPr/>
          <p:nvPr/>
        </p:nvSpPr>
        <p:spPr>
          <a:xfrm>
            <a:off x="1079500" y="4089400"/>
            <a:ext cx="8128000" cy="1016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2100">
                <a:solidFill>
                  <a:srgbClr val="D8C9C4"/>
                </a:solidFill>
                <a:latin typeface="腾讯体 W3"/>
                <a:ea typeface="腾讯体 W3"/>
              </a:rPr>
              <a:t>用 Vibe Coding 加速验证，让产研承接正式交付；
业务与产研共同验收，持续保障使用效果。</a:t>
            </a:r>
            <a:endParaRPr/>
          </a:p>
        </p:txBody>
      </p:sp>
      <p:sp>
        <p:nvSpPr>
          <p:cNvPr id="240" name="矩形 239"/>
          <p:cNvSpPr/>
          <p:nvPr/>
        </p:nvSpPr>
        <p:spPr>
          <a:xfrm>
            <a:off x="1079500" y="5969000"/>
            <a:ext cx="8128000" cy="457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zh-CN" sz="1900">
                <a:solidFill>
                  <a:srgbClr val="FFFFFF"/>
                </a:solidFill>
                <a:latin typeface="腾讯体 W3"/>
                <a:ea typeface="腾讯体 W3"/>
              </a:rPr>
              <a:t>安轲 Alan  ·  WorkBuddy / CodeBuddy 客户成功</a:t>
            </a:r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2887</Words>
  <Application>Microsoft Macintosh PowerPoint</Application>
  <PresentationFormat>自定义</PresentationFormat>
  <Paragraphs>277</Paragraphs>
  <Slides>24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腾讯体 W3</vt:lpstr>
      <vt:lpstr>腾讯体 W7</vt:lpstr>
      <vt:lpstr>Arial</vt:lpstr>
      <vt:lpstr>Calibri</vt:lpstr>
      <vt:lpstr>Calibri Light</vt:lpstr>
      <vt:lpstr>Helvetica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T179035</cp:lastModifiedBy>
  <cp:revision>2</cp:revision>
  <dcterms:created xsi:type="dcterms:W3CDTF">2026-10-23T12:28:19Z</dcterms:created>
  <dcterms:modified xsi:type="dcterms:W3CDTF">2026-10-23T05:18:37Z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6A122E4FA668446888A62A83B9224A0B_13</vt:lpwstr>
  </property>
</Properties>
</file>